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3"/>
  </p:notesMasterIdLst>
  <p:handoutMasterIdLst>
    <p:handoutMasterId r:id="rId4"/>
  </p:handoutMasterIdLst>
  <p:sldIdLst>
    <p:sldId id="256" r:id="rId2"/>
  </p:sldIdLst>
  <p:sldSz cx="40243125" cy="31089600"/>
  <p:notesSz cx="11982450" cy="9239250"/>
  <p:custDataLst>
    <p:tags r:id="rId6"/>
  </p:custDataLst>
  <p:defaultTextStyle>
    <a:defPPr>
      <a:defRPr lang="en-US"/>
    </a:defPPr>
    <a:lvl1pPr algn="l" rtl="0" eaLnBrk="0" fontAlgn="base" hangingPunct="0">
      <a:spcBef>
        <a:spcPct val="0"/>
      </a:spcBef>
      <a:spcAft>
        <a:spcPct val="0"/>
      </a:spcAft>
      <a:defRPr sz="25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146" algn="l" rtl="0" eaLnBrk="0" fontAlgn="base" hangingPunct="0">
      <a:spcBef>
        <a:spcPct val="0"/>
      </a:spcBef>
      <a:spcAft>
        <a:spcPct val="0"/>
      </a:spcAft>
      <a:defRPr sz="25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295" algn="l" rtl="0" eaLnBrk="0" fontAlgn="base" hangingPunct="0">
      <a:spcBef>
        <a:spcPct val="0"/>
      </a:spcBef>
      <a:spcAft>
        <a:spcPct val="0"/>
      </a:spcAft>
      <a:defRPr sz="25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435" algn="l" rtl="0" eaLnBrk="0" fontAlgn="base" hangingPunct="0">
      <a:spcBef>
        <a:spcPct val="0"/>
      </a:spcBef>
      <a:spcAft>
        <a:spcPct val="0"/>
      </a:spcAft>
      <a:defRPr sz="25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584" algn="l" rtl="0" eaLnBrk="0" fontAlgn="base" hangingPunct="0">
      <a:spcBef>
        <a:spcPct val="0"/>
      </a:spcBef>
      <a:spcAft>
        <a:spcPct val="0"/>
      </a:spcAft>
      <a:defRPr sz="25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5730" algn="l" defTabSz="914295" rtl="0" eaLnBrk="1" latinLnBrk="0" hangingPunct="1">
      <a:defRPr sz="25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2876" algn="l" defTabSz="914295" rtl="0" eaLnBrk="1" latinLnBrk="0" hangingPunct="1">
      <a:defRPr sz="25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019" algn="l" defTabSz="914295" rtl="0" eaLnBrk="1" latinLnBrk="0" hangingPunct="1">
      <a:defRPr sz="25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165" algn="l" defTabSz="914295" rtl="0" eaLnBrk="1" latinLnBrk="0" hangingPunct="1">
      <a:defRPr sz="25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xmlns="">
        <p15:guide id="1" orient="horz" pos="11088">
          <p15:clr>
            <a:srgbClr val="A4A3A4"/>
          </p15:clr>
        </p15:guide>
        <p15:guide id="2" pos="13440">
          <p15:clr>
            <a:srgbClr val="A4A3A4"/>
          </p15:clr>
        </p15:guide>
      </p15:sldGuideLst>
    </p:ext>
    <p:ext uri="{2D200454-40CA-4A62-9FC3-DE9A4176ACB9}">
      <p15:notesGuideLst xmlns:p15="http://schemas.microsoft.com/office/powerpoint/2012/main" xmlns="">
        <p15:guide id="1" orient="horz" pos="3774">
          <p15:clr>
            <a:srgbClr val="A4A3A4"/>
          </p15:clr>
        </p15:guide>
        <p15:guide id="2" pos="29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84A0"/>
    <a:srgbClr val="664F93"/>
    <a:srgbClr val="5B4D7F"/>
    <a:srgbClr val="604884"/>
    <a:srgbClr val="7C5393"/>
    <a:srgbClr val="506796"/>
    <a:srgbClr val="378B9F"/>
    <a:srgbClr val="3A749C"/>
    <a:srgbClr val="E64B3C"/>
    <a:srgbClr val="C82B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3654" autoAdjust="0"/>
  </p:normalViewPr>
  <p:slideViewPr>
    <p:cSldViewPr>
      <p:cViewPr>
        <p:scale>
          <a:sx n="32" d="100"/>
          <a:sy n="32" d="100"/>
        </p:scale>
        <p:origin x="-432" y="1896"/>
      </p:cViewPr>
      <p:guideLst>
        <p:guide orient="horz" pos="10478"/>
        <p:guide pos="12323"/>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3" d="100"/>
          <a:sy n="73" d="100"/>
        </p:scale>
        <p:origin x="3984" y="72"/>
      </p:cViewPr>
      <p:guideLst>
        <p:guide orient="horz" pos="2910"/>
        <p:guide pos="3773"/>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tags" Target="tags/tag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Untitled%201:Users:briansohn0623:Desktop:UIUC%20Research%202018:XRD%20Chromatogram.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Untitled%201:Users:briansohn0623:Desktop:UIUC%20Research%202018:Particle%20Diameter/Zeta-Potenti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Untitled%201:Users:briansohn0623:Desktop:UIUC%20Research%202018:Standard%20Curv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3400"/>
            </a:pPr>
            <a:r>
              <a:rPr lang="en-US" sz="3400"/>
              <a:t>X-Ray Diffraction Chromatogram</a:t>
            </a:r>
          </a:p>
        </c:rich>
      </c:tx>
      <c:layout/>
      <c:overlay val="0"/>
    </c:title>
    <c:autoTitleDeleted val="0"/>
    <c:plotArea>
      <c:layout/>
      <c:scatterChart>
        <c:scatterStyle val="lineMarker"/>
        <c:varyColors val="0"/>
        <c:ser>
          <c:idx val="0"/>
          <c:order val="0"/>
          <c:tx>
            <c:strRef>
              <c:f>'[XRD Chromatogram.xlsx]Sheet1'!$B$1</c:f>
              <c:strCache>
                <c:ptCount val="1"/>
                <c:pt idx="0">
                  <c:v>Zein NPs</c:v>
                </c:pt>
              </c:strCache>
            </c:strRef>
          </c:tx>
          <c:spPr>
            <a:ln w="63500"/>
          </c:spPr>
          <c:marker>
            <c:symbol val="none"/>
          </c:marker>
          <c:xVal>
            <c:numRef>
              <c:f>'[XRD Chromatogram.xlsx]Sheet1'!$A$2:$A$177</c:f>
              <c:numCache>
                <c:formatCode>General</c:formatCode>
                <c:ptCount val="176"/>
                <c:pt idx="0">
                  <c:v>5.0</c:v>
                </c:pt>
                <c:pt idx="1">
                  <c:v>5.2</c:v>
                </c:pt>
                <c:pt idx="2">
                  <c:v>5.4</c:v>
                </c:pt>
                <c:pt idx="3">
                  <c:v>5.6</c:v>
                </c:pt>
                <c:pt idx="4">
                  <c:v>5.8</c:v>
                </c:pt>
                <c:pt idx="5">
                  <c:v>6.0</c:v>
                </c:pt>
                <c:pt idx="6">
                  <c:v>6.2</c:v>
                </c:pt>
                <c:pt idx="7">
                  <c:v>6.4</c:v>
                </c:pt>
                <c:pt idx="8">
                  <c:v>6.6</c:v>
                </c:pt>
                <c:pt idx="9">
                  <c:v>6.8</c:v>
                </c:pt>
                <c:pt idx="10">
                  <c:v>7.0</c:v>
                </c:pt>
                <c:pt idx="11">
                  <c:v>7.2</c:v>
                </c:pt>
                <c:pt idx="12">
                  <c:v>7.4</c:v>
                </c:pt>
                <c:pt idx="13">
                  <c:v>7.6</c:v>
                </c:pt>
                <c:pt idx="14">
                  <c:v>7.8</c:v>
                </c:pt>
                <c:pt idx="15">
                  <c:v>8.0</c:v>
                </c:pt>
                <c:pt idx="16">
                  <c:v>8.2</c:v>
                </c:pt>
                <c:pt idx="17">
                  <c:v>8.4</c:v>
                </c:pt>
                <c:pt idx="18">
                  <c:v>8.6</c:v>
                </c:pt>
                <c:pt idx="19">
                  <c:v>8.8</c:v>
                </c:pt>
                <c:pt idx="20">
                  <c:v>9.0</c:v>
                </c:pt>
                <c:pt idx="21">
                  <c:v>9.2</c:v>
                </c:pt>
                <c:pt idx="22">
                  <c:v>9.4</c:v>
                </c:pt>
                <c:pt idx="23">
                  <c:v>9.6</c:v>
                </c:pt>
                <c:pt idx="24">
                  <c:v>9.8</c:v>
                </c:pt>
                <c:pt idx="25">
                  <c:v>10.0</c:v>
                </c:pt>
                <c:pt idx="26">
                  <c:v>10.2</c:v>
                </c:pt>
                <c:pt idx="27">
                  <c:v>10.4</c:v>
                </c:pt>
                <c:pt idx="28">
                  <c:v>10.6</c:v>
                </c:pt>
                <c:pt idx="29">
                  <c:v>10.8</c:v>
                </c:pt>
                <c:pt idx="30">
                  <c:v>11.0</c:v>
                </c:pt>
                <c:pt idx="31">
                  <c:v>11.2</c:v>
                </c:pt>
                <c:pt idx="32">
                  <c:v>11.4</c:v>
                </c:pt>
                <c:pt idx="33">
                  <c:v>11.6</c:v>
                </c:pt>
                <c:pt idx="34">
                  <c:v>11.8</c:v>
                </c:pt>
                <c:pt idx="35">
                  <c:v>12.0</c:v>
                </c:pt>
                <c:pt idx="36">
                  <c:v>12.2</c:v>
                </c:pt>
                <c:pt idx="37">
                  <c:v>12.4</c:v>
                </c:pt>
                <c:pt idx="38">
                  <c:v>12.6</c:v>
                </c:pt>
                <c:pt idx="39">
                  <c:v>12.8</c:v>
                </c:pt>
                <c:pt idx="40">
                  <c:v>13.0</c:v>
                </c:pt>
                <c:pt idx="41">
                  <c:v>13.2</c:v>
                </c:pt>
                <c:pt idx="42">
                  <c:v>13.4</c:v>
                </c:pt>
                <c:pt idx="43">
                  <c:v>13.6</c:v>
                </c:pt>
                <c:pt idx="44">
                  <c:v>13.8</c:v>
                </c:pt>
                <c:pt idx="45">
                  <c:v>14.0</c:v>
                </c:pt>
                <c:pt idx="46">
                  <c:v>14.2</c:v>
                </c:pt>
                <c:pt idx="47">
                  <c:v>14.4</c:v>
                </c:pt>
                <c:pt idx="48">
                  <c:v>14.6</c:v>
                </c:pt>
                <c:pt idx="49">
                  <c:v>14.8</c:v>
                </c:pt>
                <c:pt idx="50">
                  <c:v>15.0</c:v>
                </c:pt>
                <c:pt idx="51">
                  <c:v>15.2</c:v>
                </c:pt>
                <c:pt idx="52">
                  <c:v>15.4</c:v>
                </c:pt>
                <c:pt idx="53">
                  <c:v>15.6</c:v>
                </c:pt>
                <c:pt idx="54">
                  <c:v>15.8</c:v>
                </c:pt>
                <c:pt idx="55">
                  <c:v>16.0</c:v>
                </c:pt>
                <c:pt idx="56">
                  <c:v>16.2</c:v>
                </c:pt>
                <c:pt idx="57">
                  <c:v>16.4</c:v>
                </c:pt>
                <c:pt idx="58">
                  <c:v>16.6</c:v>
                </c:pt>
                <c:pt idx="59">
                  <c:v>16.8</c:v>
                </c:pt>
                <c:pt idx="60">
                  <c:v>17.0</c:v>
                </c:pt>
                <c:pt idx="61">
                  <c:v>17.2</c:v>
                </c:pt>
                <c:pt idx="62">
                  <c:v>17.4</c:v>
                </c:pt>
                <c:pt idx="63">
                  <c:v>17.6</c:v>
                </c:pt>
                <c:pt idx="64">
                  <c:v>17.8</c:v>
                </c:pt>
                <c:pt idx="65">
                  <c:v>18.0</c:v>
                </c:pt>
                <c:pt idx="66">
                  <c:v>18.2</c:v>
                </c:pt>
                <c:pt idx="67">
                  <c:v>18.4</c:v>
                </c:pt>
                <c:pt idx="68">
                  <c:v>18.6</c:v>
                </c:pt>
                <c:pt idx="69">
                  <c:v>18.8</c:v>
                </c:pt>
                <c:pt idx="70">
                  <c:v>19.0</c:v>
                </c:pt>
                <c:pt idx="71">
                  <c:v>19.2</c:v>
                </c:pt>
                <c:pt idx="72">
                  <c:v>19.4</c:v>
                </c:pt>
                <c:pt idx="73">
                  <c:v>19.6</c:v>
                </c:pt>
                <c:pt idx="74">
                  <c:v>19.8</c:v>
                </c:pt>
                <c:pt idx="75">
                  <c:v>20.0</c:v>
                </c:pt>
                <c:pt idx="76">
                  <c:v>20.2</c:v>
                </c:pt>
                <c:pt idx="77">
                  <c:v>20.4</c:v>
                </c:pt>
                <c:pt idx="78">
                  <c:v>20.6</c:v>
                </c:pt>
                <c:pt idx="79">
                  <c:v>20.8</c:v>
                </c:pt>
                <c:pt idx="80">
                  <c:v>21.0</c:v>
                </c:pt>
                <c:pt idx="81">
                  <c:v>21.2</c:v>
                </c:pt>
                <c:pt idx="82">
                  <c:v>21.4</c:v>
                </c:pt>
                <c:pt idx="83">
                  <c:v>21.6</c:v>
                </c:pt>
                <c:pt idx="84">
                  <c:v>21.8</c:v>
                </c:pt>
                <c:pt idx="85">
                  <c:v>22.0</c:v>
                </c:pt>
                <c:pt idx="86">
                  <c:v>22.2</c:v>
                </c:pt>
                <c:pt idx="87">
                  <c:v>22.4</c:v>
                </c:pt>
                <c:pt idx="88">
                  <c:v>22.6</c:v>
                </c:pt>
                <c:pt idx="89">
                  <c:v>22.8</c:v>
                </c:pt>
                <c:pt idx="90">
                  <c:v>23.0</c:v>
                </c:pt>
                <c:pt idx="91">
                  <c:v>23.2</c:v>
                </c:pt>
                <c:pt idx="92">
                  <c:v>23.4</c:v>
                </c:pt>
                <c:pt idx="93">
                  <c:v>23.6</c:v>
                </c:pt>
                <c:pt idx="94">
                  <c:v>23.8</c:v>
                </c:pt>
                <c:pt idx="95">
                  <c:v>24.0</c:v>
                </c:pt>
                <c:pt idx="96">
                  <c:v>24.2</c:v>
                </c:pt>
                <c:pt idx="97">
                  <c:v>24.4</c:v>
                </c:pt>
                <c:pt idx="98">
                  <c:v>24.6</c:v>
                </c:pt>
                <c:pt idx="99">
                  <c:v>24.8</c:v>
                </c:pt>
                <c:pt idx="100">
                  <c:v>25.0</c:v>
                </c:pt>
                <c:pt idx="101">
                  <c:v>25.2</c:v>
                </c:pt>
                <c:pt idx="102">
                  <c:v>25.4</c:v>
                </c:pt>
                <c:pt idx="103">
                  <c:v>25.6</c:v>
                </c:pt>
                <c:pt idx="104">
                  <c:v>25.8</c:v>
                </c:pt>
                <c:pt idx="105">
                  <c:v>26.0</c:v>
                </c:pt>
                <c:pt idx="106">
                  <c:v>26.2</c:v>
                </c:pt>
                <c:pt idx="107">
                  <c:v>26.4</c:v>
                </c:pt>
                <c:pt idx="108">
                  <c:v>26.6</c:v>
                </c:pt>
                <c:pt idx="109">
                  <c:v>26.8</c:v>
                </c:pt>
                <c:pt idx="110">
                  <c:v>27.0</c:v>
                </c:pt>
                <c:pt idx="111">
                  <c:v>27.2</c:v>
                </c:pt>
                <c:pt idx="112">
                  <c:v>27.4</c:v>
                </c:pt>
                <c:pt idx="113">
                  <c:v>27.6</c:v>
                </c:pt>
                <c:pt idx="114">
                  <c:v>27.8</c:v>
                </c:pt>
                <c:pt idx="115">
                  <c:v>28.0</c:v>
                </c:pt>
                <c:pt idx="116">
                  <c:v>28.2</c:v>
                </c:pt>
                <c:pt idx="117">
                  <c:v>28.4</c:v>
                </c:pt>
                <c:pt idx="118">
                  <c:v>28.6</c:v>
                </c:pt>
                <c:pt idx="119">
                  <c:v>28.8</c:v>
                </c:pt>
                <c:pt idx="120">
                  <c:v>29.0</c:v>
                </c:pt>
                <c:pt idx="121">
                  <c:v>29.2</c:v>
                </c:pt>
                <c:pt idx="122">
                  <c:v>29.4</c:v>
                </c:pt>
                <c:pt idx="123">
                  <c:v>29.6</c:v>
                </c:pt>
                <c:pt idx="124">
                  <c:v>29.8</c:v>
                </c:pt>
                <c:pt idx="125">
                  <c:v>30.0</c:v>
                </c:pt>
                <c:pt idx="126">
                  <c:v>30.2</c:v>
                </c:pt>
                <c:pt idx="127">
                  <c:v>30.4</c:v>
                </c:pt>
                <c:pt idx="128">
                  <c:v>30.6</c:v>
                </c:pt>
                <c:pt idx="129">
                  <c:v>30.8</c:v>
                </c:pt>
                <c:pt idx="130">
                  <c:v>31.0</c:v>
                </c:pt>
                <c:pt idx="131">
                  <c:v>31.2</c:v>
                </c:pt>
                <c:pt idx="132">
                  <c:v>31.4</c:v>
                </c:pt>
                <c:pt idx="133">
                  <c:v>31.6</c:v>
                </c:pt>
                <c:pt idx="134">
                  <c:v>31.8</c:v>
                </c:pt>
                <c:pt idx="135">
                  <c:v>32.0</c:v>
                </c:pt>
                <c:pt idx="136">
                  <c:v>32.2</c:v>
                </c:pt>
                <c:pt idx="137">
                  <c:v>32.4</c:v>
                </c:pt>
                <c:pt idx="138">
                  <c:v>32.6</c:v>
                </c:pt>
                <c:pt idx="139">
                  <c:v>32.8</c:v>
                </c:pt>
                <c:pt idx="140">
                  <c:v>33.0</c:v>
                </c:pt>
                <c:pt idx="141">
                  <c:v>33.2</c:v>
                </c:pt>
                <c:pt idx="142">
                  <c:v>33.4</c:v>
                </c:pt>
                <c:pt idx="143">
                  <c:v>33.6</c:v>
                </c:pt>
                <c:pt idx="144">
                  <c:v>33.8</c:v>
                </c:pt>
                <c:pt idx="145">
                  <c:v>34.0</c:v>
                </c:pt>
                <c:pt idx="146">
                  <c:v>34.2</c:v>
                </c:pt>
                <c:pt idx="147">
                  <c:v>34.4</c:v>
                </c:pt>
                <c:pt idx="148">
                  <c:v>34.6</c:v>
                </c:pt>
                <c:pt idx="149">
                  <c:v>34.8</c:v>
                </c:pt>
                <c:pt idx="150">
                  <c:v>35.0</c:v>
                </c:pt>
                <c:pt idx="151">
                  <c:v>35.2</c:v>
                </c:pt>
                <c:pt idx="152">
                  <c:v>35.4</c:v>
                </c:pt>
                <c:pt idx="153">
                  <c:v>35.6</c:v>
                </c:pt>
                <c:pt idx="154">
                  <c:v>35.8</c:v>
                </c:pt>
                <c:pt idx="155">
                  <c:v>36.0</c:v>
                </c:pt>
                <c:pt idx="156">
                  <c:v>36.2</c:v>
                </c:pt>
                <c:pt idx="157">
                  <c:v>36.4</c:v>
                </c:pt>
                <c:pt idx="158">
                  <c:v>36.6</c:v>
                </c:pt>
                <c:pt idx="159">
                  <c:v>36.8</c:v>
                </c:pt>
                <c:pt idx="160">
                  <c:v>37.0</c:v>
                </c:pt>
                <c:pt idx="161">
                  <c:v>37.2</c:v>
                </c:pt>
                <c:pt idx="162">
                  <c:v>37.4</c:v>
                </c:pt>
                <c:pt idx="163">
                  <c:v>37.6</c:v>
                </c:pt>
                <c:pt idx="164">
                  <c:v>37.8</c:v>
                </c:pt>
                <c:pt idx="165">
                  <c:v>38.0</c:v>
                </c:pt>
                <c:pt idx="166">
                  <c:v>38.2</c:v>
                </c:pt>
                <c:pt idx="167">
                  <c:v>38.4</c:v>
                </c:pt>
                <c:pt idx="168">
                  <c:v>38.6</c:v>
                </c:pt>
                <c:pt idx="169">
                  <c:v>38.8</c:v>
                </c:pt>
                <c:pt idx="170">
                  <c:v>39.0</c:v>
                </c:pt>
                <c:pt idx="171">
                  <c:v>39.2</c:v>
                </c:pt>
                <c:pt idx="172">
                  <c:v>39.4</c:v>
                </c:pt>
                <c:pt idx="173">
                  <c:v>39.6</c:v>
                </c:pt>
                <c:pt idx="174">
                  <c:v>39.8</c:v>
                </c:pt>
                <c:pt idx="175">
                  <c:v>40.0</c:v>
                </c:pt>
              </c:numCache>
            </c:numRef>
          </c:xVal>
          <c:yVal>
            <c:numRef>
              <c:f>'[XRD Chromatogram.xlsx]Sheet1'!$B$2:$B$177</c:f>
              <c:numCache>
                <c:formatCode>General</c:formatCode>
                <c:ptCount val="176"/>
                <c:pt idx="0">
                  <c:v>583.0</c:v>
                </c:pt>
                <c:pt idx="1">
                  <c:v>588.0</c:v>
                </c:pt>
                <c:pt idx="2">
                  <c:v>609.0</c:v>
                </c:pt>
                <c:pt idx="3">
                  <c:v>638.0</c:v>
                </c:pt>
                <c:pt idx="4">
                  <c:v>697.0</c:v>
                </c:pt>
                <c:pt idx="5">
                  <c:v>673.0</c:v>
                </c:pt>
                <c:pt idx="6">
                  <c:v>690.0</c:v>
                </c:pt>
                <c:pt idx="7">
                  <c:v>758.0</c:v>
                </c:pt>
                <c:pt idx="8">
                  <c:v>747.0</c:v>
                </c:pt>
                <c:pt idx="9">
                  <c:v>758.0</c:v>
                </c:pt>
                <c:pt idx="10">
                  <c:v>762.0</c:v>
                </c:pt>
                <c:pt idx="11">
                  <c:v>871.0</c:v>
                </c:pt>
                <c:pt idx="12">
                  <c:v>891.0</c:v>
                </c:pt>
                <c:pt idx="13">
                  <c:v>923.0</c:v>
                </c:pt>
                <c:pt idx="14">
                  <c:v>1010.0</c:v>
                </c:pt>
                <c:pt idx="15">
                  <c:v>994.0</c:v>
                </c:pt>
                <c:pt idx="16">
                  <c:v>1004.0</c:v>
                </c:pt>
                <c:pt idx="17">
                  <c:v>1082.0</c:v>
                </c:pt>
                <c:pt idx="18">
                  <c:v>1097.0</c:v>
                </c:pt>
                <c:pt idx="19">
                  <c:v>1189.0</c:v>
                </c:pt>
                <c:pt idx="20">
                  <c:v>1236.0</c:v>
                </c:pt>
                <c:pt idx="21">
                  <c:v>1270.0</c:v>
                </c:pt>
                <c:pt idx="22">
                  <c:v>1276.0</c:v>
                </c:pt>
                <c:pt idx="23">
                  <c:v>1297.0</c:v>
                </c:pt>
                <c:pt idx="24">
                  <c:v>1386.0</c:v>
                </c:pt>
                <c:pt idx="25">
                  <c:v>1335.0</c:v>
                </c:pt>
                <c:pt idx="26">
                  <c:v>1408.0</c:v>
                </c:pt>
                <c:pt idx="27">
                  <c:v>1502.0</c:v>
                </c:pt>
                <c:pt idx="28">
                  <c:v>1487.0</c:v>
                </c:pt>
                <c:pt idx="29">
                  <c:v>1467.0</c:v>
                </c:pt>
                <c:pt idx="30">
                  <c:v>1494.0</c:v>
                </c:pt>
                <c:pt idx="31">
                  <c:v>1642.0</c:v>
                </c:pt>
                <c:pt idx="32">
                  <c:v>1626.0</c:v>
                </c:pt>
                <c:pt idx="33">
                  <c:v>1708.0</c:v>
                </c:pt>
                <c:pt idx="34">
                  <c:v>1788.0</c:v>
                </c:pt>
                <c:pt idx="35">
                  <c:v>1741.0</c:v>
                </c:pt>
                <c:pt idx="36">
                  <c:v>1933.0</c:v>
                </c:pt>
                <c:pt idx="37">
                  <c:v>1847.0</c:v>
                </c:pt>
                <c:pt idx="38">
                  <c:v>1921.0</c:v>
                </c:pt>
                <c:pt idx="39">
                  <c:v>1905.0</c:v>
                </c:pt>
                <c:pt idx="40">
                  <c:v>1944.0</c:v>
                </c:pt>
                <c:pt idx="41">
                  <c:v>2000.0</c:v>
                </c:pt>
                <c:pt idx="42">
                  <c:v>1987.0</c:v>
                </c:pt>
                <c:pt idx="43">
                  <c:v>1935.0</c:v>
                </c:pt>
                <c:pt idx="44">
                  <c:v>1875.0</c:v>
                </c:pt>
                <c:pt idx="45">
                  <c:v>1853.0</c:v>
                </c:pt>
                <c:pt idx="46">
                  <c:v>1760.0</c:v>
                </c:pt>
                <c:pt idx="47">
                  <c:v>1723.0</c:v>
                </c:pt>
                <c:pt idx="48">
                  <c:v>1684.0</c:v>
                </c:pt>
                <c:pt idx="49">
                  <c:v>1635.0</c:v>
                </c:pt>
                <c:pt idx="50">
                  <c:v>1554.0</c:v>
                </c:pt>
                <c:pt idx="51">
                  <c:v>1693.0</c:v>
                </c:pt>
                <c:pt idx="52">
                  <c:v>1523.0</c:v>
                </c:pt>
                <c:pt idx="53">
                  <c:v>1455.0</c:v>
                </c:pt>
                <c:pt idx="54">
                  <c:v>1438.0</c:v>
                </c:pt>
                <c:pt idx="55">
                  <c:v>1331.0</c:v>
                </c:pt>
                <c:pt idx="56">
                  <c:v>1446.0</c:v>
                </c:pt>
                <c:pt idx="57">
                  <c:v>1330.0</c:v>
                </c:pt>
                <c:pt idx="58">
                  <c:v>1349.0</c:v>
                </c:pt>
                <c:pt idx="59">
                  <c:v>1345.0</c:v>
                </c:pt>
                <c:pt idx="60">
                  <c:v>1256.0</c:v>
                </c:pt>
                <c:pt idx="61">
                  <c:v>1242.0</c:v>
                </c:pt>
                <c:pt idx="62">
                  <c:v>1245.0</c:v>
                </c:pt>
                <c:pt idx="63">
                  <c:v>1302.0</c:v>
                </c:pt>
                <c:pt idx="64">
                  <c:v>1256.0</c:v>
                </c:pt>
                <c:pt idx="65">
                  <c:v>1218.0</c:v>
                </c:pt>
                <c:pt idx="66">
                  <c:v>1201.0</c:v>
                </c:pt>
                <c:pt idx="67">
                  <c:v>1241.0</c:v>
                </c:pt>
                <c:pt idx="68">
                  <c:v>1224.0</c:v>
                </c:pt>
                <c:pt idx="69">
                  <c:v>1362.0</c:v>
                </c:pt>
                <c:pt idx="70">
                  <c:v>1399.0</c:v>
                </c:pt>
                <c:pt idx="71">
                  <c:v>1312.0</c:v>
                </c:pt>
                <c:pt idx="72">
                  <c:v>1212.0</c:v>
                </c:pt>
                <c:pt idx="73">
                  <c:v>1173.0</c:v>
                </c:pt>
                <c:pt idx="74">
                  <c:v>1119.0</c:v>
                </c:pt>
                <c:pt idx="75">
                  <c:v>1099.0</c:v>
                </c:pt>
                <c:pt idx="76">
                  <c:v>1101.0</c:v>
                </c:pt>
                <c:pt idx="77">
                  <c:v>1143.0</c:v>
                </c:pt>
                <c:pt idx="78">
                  <c:v>1050.0</c:v>
                </c:pt>
                <c:pt idx="79">
                  <c:v>1063.0</c:v>
                </c:pt>
                <c:pt idx="80">
                  <c:v>1046.0</c:v>
                </c:pt>
                <c:pt idx="81">
                  <c:v>1040.0</c:v>
                </c:pt>
                <c:pt idx="82">
                  <c:v>980.0</c:v>
                </c:pt>
                <c:pt idx="83">
                  <c:v>1029.0</c:v>
                </c:pt>
                <c:pt idx="84">
                  <c:v>1091.0</c:v>
                </c:pt>
                <c:pt idx="85">
                  <c:v>1098.0</c:v>
                </c:pt>
                <c:pt idx="86">
                  <c:v>1123.0</c:v>
                </c:pt>
                <c:pt idx="87">
                  <c:v>1034.0</c:v>
                </c:pt>
                <c:pt idx="88">
                  <c:v>952.0</c:v>
                </c:pt>
                <c:pt idx="89">
                  <c:v>908.0</c:v>
                </c:pt>
                <c:pt idx="90">
                  <c:v>945.0</c:v>
                </c:pt>
                <c:pt idx="91">
                  <c:v>1025.0</c:v>
                </c:pt>
                <c:pt idx="92">
                  <c:v>1005.0</c:v>
                </c:pt>
                <c:pt idx="93">
                  <c:v>929.0</c:v>
                </c:pt>
                <c:pt idx="94">
                  <c:v>888.0</c:v>
                </c:pt>
                <c:pt idx="95">
                  <c:v>839.0</c:v>
                </c:pt>
                <c:pt idx="96">
                  <c:v>846.0</c:v>
                </c:pt>
                <c:pt idx="97">
                  <c:v>755.0</c:v>
                </c:pt>
                <c:pt idx="98">
                  <c:v>692.0</c:v>
                </c:pt>
                <c:pt idx="99">
                  <c:v>755.0</c:v>
                </c:pt>
                <c:pt idx="100">
                  <c:v>794.0</c:v>
                </c:pt>
                <c:pt idx="101">
                  <c:v>768.0</c:v>
                </c:pt>
                <c:pt idx="102">
                  <c:v>718.0</c:v>
                </c:pt>
                <c:pt idx="103">
                  <c:v>691.0</c:v>
                </c:pt>
                <c:pt idx="104">
                  <c:v>682.0</c:v>
                </c:pt>
                <c:pt idx="105">
                  <c:v>691.0</c:v>
                </c:pt>
                <c:pt idx="106">
                  <c:v>706.0</c:v>
                </c:pt>
                <c:pt idx="107">
                  <c:v>652.0</c:v>
                </c:pt>
                <c:pt idx="108">
                  <c:v>663.0</c:v>
                </c:pt>
                <c:pt idx="109">
                  <c:v>669.0</c:v>
                </c:pt>
                <c:pt idx="110">
                  <c:v>701.0</c:v>
                </c:pt>
                <c:pt idx="111">
                  <c:v>668.0</c:v>
                </c:pt>
                <c:pt idx="112">
                  <c:v>691.0</c:v>
                </c:pt>
                <c:pt idx="113">
                  <c:v>685.0</c:v>
                </c:pt>
                <c:pt idx="114">
                  <c:v>696.0</c:v>
                </c:pt>
                <c:pt idx="115">
                  <c:v>736.0</c:v>
                </c:pt>
                <c:pt idx="116">
                  <c:v>807.0</c:v>
                </c:pt>
                <c:pt idx="117">
                  <c:v>678.0</c:v>
                </c:pt>
                <c:pt idx="118">
                  <c:v>572.0</c:v>
                </c:pt>
                <c:pt idx="119">
                  <c:v>620.0</c:v>
                </c:pt>
                <c:pt idx="120">
                  <c:v>584.0</c:v>
                </c:pt>
                <c:pt idx="121">
                  <c:v>584.0</c:v>
                </c:pt>
                <c:pt idx="122">
                  <c:v>564.0</c:v>
                </c:pt>
                <c:pt idx="123">
                  <c:v>611.0</c:v>
                </c:pt>
                <c:pt idx="124">
                  <c:v>559.0</c:v>
                </c:pt>
                <c:pt idx="125">
                  <c:v>555.0</c:v>
                </c:pt>
                <c:pt idx="126">
                  <c:v>567.0</c:v>
                </c:pt>
                <c:pt idx="127">
                  <c:v>564.0</c:v>
                </c:pt>
                <c:pt idx="128">
                  <c:v>542.0</c:v>
                </c:pt>
                <c:pt idx="129">
                  <c:v>553.0</c:v>
                </c:pt>
                <c:pt idx="130">
                  <c:v>570.0</c:v>
                </c:pt>
                <c:pt idx="131">
                  <c:v>757.0</c:v>
                </c:pt>
                <c:pt idx="132">
                  <c:v>1006.0</c:v>
                </c:pt>
                <c:pt idx="133">
                  <c:v>1105.0</c:v>
                </c:pt>
                <c:pt idx="134">
                  <c:v>702.0</c:v>
                </c:pt>
                <c:pt idx="135">
                  <c:v>508.0</c:v>
                </c:pt>
                <c:pt idx="136">
                  <c:v>459.0</c:v>
                </c:pt>
                <c:pt idx="137">
                  <c:v>528.0</c:v>
                </c:pt>
                <c:pt idx="138">
                  <c:v>523.0</c:v>
                </c:pt>
                <c:pt idx="139">
                  <c:v>490.0</c:v>
                </c:pt>
                <c:pt idx="140">
                  <c:v>489.0</c:v>
                </c:pt>
                <c:pt idx="141">
                  <c:v>481.0</c:v>
                </c:pt>
                <c:pt idx="142">
                  <c:v>410.0</c:v>
                </c:pt>
                <c:pt idx="143">
                  <c:v>443.0</c:v>
                </c:pt>
                <c:pt idx="144">
                  <c:v>459.0</c:v>
                </c:pt>
                <c:pt idx="145">
                  <c:v>444.0</c:v>
                </c:pt>
                <c:pt idx="146">
                  <c:v>483.0</c:v>
                </c:pt>
                <c:pt idx="147">
                  <c:v>424.0</c:v>
                </c:pt>
                <c:pt idx="148">
                  <c:v>418.0</c:v>
                </c:pt>
                <c:pt idx="149">
                  <c:v>436.0</c:v>
                </c:pt>
                <c:pt idx="150">
                  <c:v>440.0</c:v>
                </c:pt>
                <c:pt idx="151">
                  <c:v>430.0</c:v>
                </c:pt>
                <c:pt idx="152">
                  <c:v>391.0</c:v>
                </c:pt>
                <c:pt idx="153">
                  <c:v>446.0</c:v>
                </c:pt>
                <c:pt idx="154">
                  <c:v>429.0</c:v>
                </c:pt>
                <c:pt idx="155">
                  <c:v>437.0</c:v>
                </c:pt>
                <c:pt idx="156">
                  <c:v>439.0</c:v>
                </c:pt>
                <c:pt idx="157">
                  <c:v>425.0</c:v>
                </c:pt>
                <c:pt idx="158">
                  <c:v>384.0</c:v>
                </c:pt>
                <c:pt idx="159">
                  <c:v>419.0</c:v>
                </c:pt>
                <c:pt idx="160">
                  <c:v>416.0</c:v>
                </c:pt>
                <c:pt idx="161">
                  <c:v>398.0</c:v>
                </c:pt>
                <c:pt idx="162">
                  <c:v>412.0</c:v>
                </c:pt>
                <c:pt idx="163">
                  <c:v>380.0</c:v>
                </c:pt>
                <c:pt idx="164">
                  <c:v>397.0</c:v>
                </c:pt>
                <c:pt idx="165">
                  <c:v>370.0</c:v>
                </c:pt>
                <c:pt idx="166">
                  <c:v>434.0</c:v>
                </c:pt>
                <c:pt idx="167">
                  <c:v>409.0</c:v>
                </c:pt>
                <c:pt idx="168">
                  <c:v>373.0</c:v>
                </c:pt>
                <c:pt idx="169">
                  <c:v>413.0</c:v>
                </c:pt>
                <c:pt idx="170">
                  <c:v>371.0</c:v>
                </c:pt>
                <c:pt idx="171">
                  <c:v>403.0</c:v>
                </c:pt>
                <c:pt idx="172">
                  <c:v>406.0</c:v>
                </c:pt>
                <c:pt idx="173">
                  <c:v>388.0</c:v>
                </c:pt>
                <c:pt idx="174">
                  <c:v>351.0</c:v>
                </c:pt>
                <c:pt idx="175">
                  <c:v>379.0</c:v>
                </c:pt>
              </c:numCache>
            </c:numRef>
          </c:yVal>
          <c:smooth val="0"/>
        </c:ser>
        <c:ser>
          <c:idx val="1"/>
          <c:order val="1"/>
          <c:tx>
            <c:strRef>
              <c:f>'[XRD Chromatogram.xlsx]Sheet1'!$C$1</c:f>
              <c:strCache>
                <c:ptCount val="1"/>
                <c:pt idx="0">
                  <c:v>Zein/Chitosan NPs</c:v>
                </c:pt>
              </c:strCache>
            </c:strRef>
          </c:tx>
          <c:spPr>
            <a:ln w="63500"/>
          </c:spPr>
          <c:marker>
            <c:symbol val="none"/>
          </c:marker>
          <c:xVal>
            <c:numRef>
              <c:f>'[XRD Chromatogram.xlsx]Sheet1'!$A$2:$A$177</c:f>
              <c:numCache>
                <c:formatCode>General</c:formatCode>
                <c:ptCount val="176"/>
                <c:pt idx="0">
                  <c:v>5.0</c:v>
                </c:pt>
                <c:pt idx="1">
                  <c:v>5.2</c:v>
                </c:pt>
                <c:pt idx="2">
                  <c:v>5.4</c:v>
                </c:pt>
                <c:pt idx="3">
                  <c:v>5.6</c:v>
                </c:pt>
                <c:pt idx="4">
                  <c:v>5.8</c:v>
                </c:pt>
                <c:pt idx="5">
                  <c:v>6.0</c:v>
                </c:pt>
                <c:pt idx="6">
                  <c:v>6.2</c:v>
                </c:pt>
                <c:pt idx="7">
                  <c:v>6.4</c:v>
                </c:pt>
                <c:pt idx="8">
                  <c:v>6.6</c:v>
                </c:pt>
                <c:pt idx="9">
                  <c:v>6.8</c:v>
                </c:pt>
                <c:pt idx="10">
                  <c:v>7.0</c:v>
                </c:pt>
                <c:pt idx="11">
                  <c:v>7.2</c:v>
                </c:pt>
                <c:pt idx="12">
                  <c:v>7.4</c:v>
                </c:pt>
                <c:pt idx="13">
                  <c:v>7.6</c:v>
                </c:pt>
                <c:pt idx="14">
                  <c:v>7.8</c:v>
                </c:pt>
                <c:pt idx="15">
                  <c:v>8.0</c:v>
                </c:pt>
                <c:pt idx="16">
                  <c:v>8.2</c:v>
                </c:pt>
                <c:pt idx="17">
                  <c:v>8.4</c:v>
                </c:pt>
                <c:pt idx="18">
                  <c:v>8.6</c:v>
                </c:pt>
                <c:pt idx="19">
                  <c:v>8.8</c:v>
                </c:pt>
                <c:pt idx="20">
                  <c:v>9.0</c:v>
                </c:pt>
                <c:pt idx="21">
                  <c:v>9.2</c:v>
                </c:pt>
                <c:pt idx="22">
                  <c:v>9.4</c:v>
                </c:pt>
                <c:pt idx="23">
                  <c:v>9.6</c:v>
                </c:pt>
                <c:pt idx="24">
                  <c:v>9.8</c:v>
                </c:pt>
                <c:pt idx="25">
                  <c:v>10.0</c:v>
                </c:pt>
                <c:pt idx="26">
                  <c:v>10.2</c:v>
                </c:pt>
                <c:pt idx="27">
                  <c:v>10.4</c:v>
                </c:pt>
                <c:pt idx="28">
                  <c:v>10.6</c:v>
                </c:pt>
                <c:pt idx="29">
                  <c:v>10.8</c:v>
                </c:pt>
                <c:pt idx="30">
                  <c:v>11.0</c:v>
                </c:pt>
                <c:pt idx="31">
                  <c:v>11.2</c:v>
                </c:pt>
                <c:pt idx="32">
                  <c:v>11.4</c:v>
                </c:pt>
                <c:pt idx="33">
                  <c:v>11.6</c:v>
                </c:pt>
                <c:pt idx="34">
                  <c:v>11.8</c:v>
                </c:pt>
                <c:pt idx="35">
                  <c:v>12.0</c:v>
                </c:pt>
                <c:pt idx="36">
                  <c:v>12.2</c:v>
                </c:pt>
                <c:pt idx="37">
                  <c:v>12.4</c:v>
                </c:pt>
                <c:pt idx="38">
                  <c:v>12.6</c:v>
                </c:pt>
                <c:pt idx="39">
                  <c:v>12.8</c:v>
                </c:pt>
                <c:pt idx="40">
                  <c:v>13.0</c:v>
                </c:pt>
                <c:pt idx="41">
                  <c:v>13.2</c:v>
                </c:pt>
                <c:pt idx="42">
                  <c:v>13.4</c:v>
                </c:pt>
                <c:pt idx="43">
                  <c:v>13.6</c:v>
                </c:pt>
                <c:pt idx="44">
                  <c:v>13.8</c:v>
                </c:pt>
                <c:pt idx="45">
                  <c:v>14.0</c:v>
                </c:pt>
                <c:pt idx="46">
                  <c:v>14.2</c:v>
                </c:pt>
                <c:pt idx="47">
                  <c:v>14.4</c:v>
                </c:pt>
                <c:pt idx="48">
                  <c:v>14.6</c:v>
                </c:pt>
                <c:pt idx="49">
                  <c:v>14.8</c:v>
                </c:pt>
                <c:pt idx="50">
                  <c:v>15.0</c:v>
                </c:pt>
                <c:pt idx="51">
                  <c:v>15.2</c:v>
                </c:pt>
                <c:pt idx="52">
                  <c:v>15.4</c:v>
                </c:pt>
                <c:pt idx="53">
                  <c:v>15.6</c:v>
                </c:pt>
                <c:pt idx="54">
                  <c:v>15.8</c:v>
                </c:pt>
                <c:pt idx="55">
                  <c:v>16.0</c:v>
                </c:pt>
                <c:pt idx="56">
                  <c:v>16.2</c:v>
                </c:pt>
                <c:pt idx="57">
                  <c:v>16.4</c:v>
                </c:pt>
                <c:pt idx="58">
                  <c:v>16.6</c:v>
                </c:pt>
                <c:pt idx="59">
                  <c:v>16.8</c:v>
                </c:pt>
                <c:pt idx="60">
                  <c:v>17.0</c:v>
                </c:pt>
                <c:pt idx="61">
                  <c:v>17.2</c:v>
                </c:pt>
                <c:pt idx="62">
                  <c:v>17.4</c:v>
                </c:pt>
                <c:pt idx="63">
                  <c:v>17.6</c:v>
                </c:pt>
                <c:pt idx="64">
                  <c:v>17.8</c:v>
                </c:pt>
                <c:pt idx="65">
                  <c:v>18.0</c:v>
                </c:pt>
                <c:pt idx="66">
                  <c:v>18.2</c:v>
                </c:pt>
                <c:pt idx="67">
                  <c:v>18.4</c:v>
                </c:pt>
                <c:pt idx="68">
                  <c:v>18.6</c:v>
                </c:pt>
                <c:pt idx="69">
                  <c:v>18.8</c:v>
                </c:pt>
                <c:pt idx="70">
                  <c:v>19.0</c:v>
                </c:pt>
                <c:pt idx="71">
                  <c:v>19.2</c:v>
                </c:pt>
                <c:pt idx="72">
                  <c:v>19.4</c:v>
                </c:pt>
                <c:pt idx="73">
                  <c:v>19.6</c:v>
                </c:pt>
                <c:pt idx="74">
                  <c:v>19.8</c:v>
                </c:pt>
                <c:pt idx="75">
                  <c:v>20.0</c:v>
                </c:pt>
                <c:pt idx="76">
                  <c:v>20.2</c:v>
                </c:pt>
                <c:pt idx="77">
                  <c:v>20.4</c:v>
                </c:pt>
                <c:pt idx="78">
                  <c:v>20.6</c:v>
                </c:pt>
                <c:pt idx="79">
                  <c:v>20.8</c:v>
                </c:pt>
                <c:pt idx="80">
                  <c:v>21.0</c:v>
                </c:pt>
                <c:pt idx="81">
                  <c:v>21.2</c:v>
                </c:pt>
                <c:pt idx="82">
                  <c:v>21.4</c:v>
                </c:pt>
                <c:pt idx="83">
                  <c:v>21.6</c:v>
                </c:pt>
                <c:pt idx="84">
                  <c:v>21.8</c:v>
                </c:pt>
                <c:pt idx="85">
                  <c:v>22.0</c:v>
                </c:pt>
                <c:pt idx="86">
                  <c:v>22.2</c:v>
                </c:pt>
                <c:pt idx="87">
                  <c:v>22.4</c:v>
                </c:pt>
                <c:pt idx="88">
                  <c:v>22.6</c:v>
                </c:pt>
                <c:pt idx="89">
                  <c:v>22.8</c:v>
                </c:pt>
                <c:pt idx="90">
                  <c:v>23.0</c:v>
                </c:pt>
                <c:pt idx="91">
                  <c:v>23.2</c:v>
                </c:pt>
                <c:pt idx="92">
                  <c:v>23.4</c:v>
                </c:pt>
                <c:pt idx="93">
                  <c:v>23.6</c:v>
                </c:pt>
                <c:pt idx="94">
                  <c:v>23.8</c:v>
                </c:pt>
                <c:pt idx="95">
                  <c:v>24.0</c:v>
                </c:pt>
                <c:pt idx="96">
                  <c:v>24.2</c:v>
                </c:pt>
                <c:pt idx="97">
                  <c:v>24.4</c:v>
                </c:pt>
                <c:pt idx="98">
                  <c:v>24.6</c:v>
                </c:pt>
                <c:pt idx="99">
                  <c:v>24.8</c:v>
                </c:pt>
                <c:pt idx="100">
                  <c:v>25.0</c:v>
                </c:pt>
                <c:pt idx="101">
                  <c:v>25.2</c:v>
                </c:pt>
                <c:pt idx="102">
                  <c:v>25.4</c:v>
                </c:pt>
                <c:pt idx="103">
                  <c:v>25.6</c:v>
                </c:pt>
                <c:pt idx="104">
                  <c:v>25.8</c:v>
                </c:pt>
                <c:pt idx="105">
                  <c:v>26.0</c:v>
                </c:pt>
                <c:pt idx="106">
                  <c:v>26.2</c:v>
                </c:pt>
                <c:pt idx="107">
                  <c:v>26.4</c:v>
                </c:pt>
                <c:pt idx="108">
                  <c:v>26.6</c:v>
                </c:pt>
                <c:pt idx="109">
                  <c:v>26.8</c:v>
                </c:pt>
                <c:pt idx="110">
                  <c:v>27.0</c:v>
                </c:pt>
                <c:pt idx="111">
                  <c:v>27.2</c:v>
                </c:pt>
                <c:pt idx="112">
                  <c:v>27.4</c:v>
                </c:pt>
                <c:pt idx="113">
                  <c:v>27.6</c:v>
                </c:pt>
                <c:pt idx="114">
                  <c:v>27.8</c:v>
                </c:pt>
                <c:pt idx="115">
                  <c:v>28.0</c:v>
                </c:pt>
                <c:pt idx="116">
                  <c:v>28.2</c:v>
                </c:pt>
                <c:pt idx="117">
                  <c:v>28.4</c:v>
                </c:pt>
                <c:pt idx="118">
                  <c:v>28.6</c:v>
                </c:pt>
                <c:pt idx="119">
                  <c:v>28.8</c:v>
                </c:pt>
                <c:pt idx="120">
                  <c:v>29.0</c:v>
                </c:pt>
                <c:pt idx="121">
                  <c:v>29.2</c:v>
                </c:pt>
                <c:pt idx="122">
                  <c:v>29.4</c:v>
                </c:pt>
                <c:pt idx="123">
                  <c:v>29.6</c:v>
                </c:pt>
                <c:pt idx="124">
                  <c:v>29.8</c:v>
                </c:pt>
                <c:pt idx="125">
                  <c:v>30.0</c:v>
                </c:pt>
                <c:pt idx="126">
                  <c:v>30.2</c:v>
                </c:pt>
                <c:pt idx="127">
                  <c:v>30.4</c:v>
                </c:pt>
                <c:pt idx="128">
                  <c:v>30.6</c:v>
                </c:pt>
                <c:pt idx="129">
                  <c:v>30.8</c:v>
                </c:pt>
                <c:pt idx="130">
                  <c:v>31.0</c:v>
                </c:pt>
                <c:pt idx="131">
                  <c:v>31.2</c:v>
                </c:pt>
                <c:pt idx="132">
                  <c:v>31.4</c:v>
                </c:pt>
                <c:pt idx="133">
                  <c:v>31.6</c:v>
                </c:pt>
                <c:pt idx="134">
                  <c:v>31.8</c:v>
                </c:pt>
                <c:pt idx="135">
                  <c:v>32.0</c:v>
                </c:pt>
                <c:pt idx="136">
                  <c:v>32.2</c:v>
                </c:pt>
                <c:pt idx="137">
                  <c:v>32.4</c:v>
                </c:pt>
                <c:pt idx="138">
                  <c:v>32.6</c:v>
                </c:pt>
                <c:pt idx="139">
                  <c:v>32.8</c:v>
                </c:pt>
                <c:pt idx="140">
                  <c:v>33.0</c:v>
                </c:pt>
                <c:pt idx="141">
                  <c:v>33.2</c:v>
                </c:pt>
                <c:pt idx="142">
                  <c:v>33.4</c:v>
                </c:pt>
                <c:pt idx="143">
                  <c:v>33.6</c:v>
                </c:pt>
                <c:pt idx="144">
                  <c:v>33.8</c:v>
                </c:pt>
                <c:pt idx="145">
                  <c:v>34.0</c:v>
                </c:pt>
                <c:pt idx="146">
                  <c:v>34.2</c:v>
                </c:pt>
                <c:pt idx="147">
                  <c:v>34.4</c:v>
                </c:pt>
                <c:pt idx="148">
                  <c:v>34.6</c:v>
                </c:pt>
                <c:pt idx="149">
                  <c:v>34.8</c:v>
                </c:pt>
                <c:pt idx="150">
                  <c:v>35.0</c:v>
                </c:pt>
                <c:pt idx="151">
                  <c:v>35.2</c:v>
                </c:pt>
                <c:pt idx="152">
                  <c:v>35.4</c:v>
                </c:pt>
                <c:pt idx="153">
                  <c:v>35.6</c:v>
                </c:pt>
                <c:pt idx="154">
                  <c:v>35.8</c:v>
                </c:pt>
                <c:pt idx="155">
                  <c:v>36.0</c:v>
                </c:pt>
                <c:pt idx="156">
                  <c:v>36.2</c:v>
                </c:pt>
                <c:pt idx="157">
                  <c:v>36.4</c:v>
                </c:pt>
                <c:pt idx="158">
                  <c:v>36.6</c:v>
                </c:pt>
                <c:pt idx="159">
                  <c:v>36.8</c:v>
                </c:pt>
                <c:pt idx="160">
                  <c:v>37.0</c:v>
                </c:pt>
                <c:pt idx="161">
                  <c:v>37.2</c:v>
                </c:pt>
                <c:pt idx="162">
                  <c:v>37.4</c:v>
                </c:pt>
                <c:pt idx="163">
                  <c:v>37.6</c:v>
                </c:pt>
                <c:pt idx="164">
                  <c:v>37.8</c:v>
                </c:pt>
                <c:pt idx="165">
                  <c:v>38.0</c:v>
                </c:pt>
                <c:pt idx="166">
                  <c:v>38.2</c:v>
                </c:pt>
                <c:pt idx="167">
                  <c:v>38.4</c:v>
                </c:pt>
                <c:pt idx="168">
                  <c:v>38.6</c:v>
                </c:pt>
                <c:pt idx="169">
                  <c:v>38.8</c:v>
                </c:pt>
                <c:pt idx="170">
                  <c:v>39.0</c:v>
                </c:pt>
                <c:pt idx="171">
                  <c:v>39.2</c:v>
                </c:pt>
                <c:pt idx="172">
                  <c:v>39.4</c:v>
                </c:pt>
                <c:pt idx="173">
                  <c:v>39.6</c:v>
                </c:pt>
                <c:pt idx="174">
                  <c:v>39.8</c:v>
                </c:pt>
                <c:pt idx="175">
                  <c:v>40.0</c:v>
                </c:pt>
              </c:numCache>
            </c:numRef>
          </c:xVal>
          <c:yVal>
            <c:numRef>
              <c:f>'[XRD Chromatogram.xlsx]Sheet1'!$C$2:$C$177</c:f>
              <c:numCache>
                <c:formatCode>General</c:formatCode>
                <c:ptCount val="176"/>
                <c:pt idx="0">
                  <c:v>629.0</c:v>
                </c:pt>
                <c:pt idx="1">
                  <c:v>631.0</c:v>
                </c:pt>
                <c:pt idx="2">
                  <c:v>612.0</c:v>
                </c:pt>
                <c:pt idx="3">
                  <c:v>645.0</c:v>
                </c:pt>
                <c:pt idx="4">
                  <c:v>688.0</c:v>
                </c:pt>
                <c:pt idx="5">
                  <c:v>709.0</c:v>
                </c:pt>
                <c:pt idx="6">
                  <c:v>728.0</c:v>
                </c:pt>
                <c:pt idx="7">
                  <c:v>782.0</c:v>
                </c:pt>
                <c:pt idx="8">
                  <c:v>863.0</c:v>
                </c:pt>
                <c:pt idx="9">
                  <c:v>875.0</c:v>
                </c:pt>
                <c:pt idx="10">
                  <c:v>922.0</c:v>
                </c:pt>
                <c:pt idx="11">
                  <c:v>976.0</c:v>
                </c:pt>
                <c:pt idx="12">
                  <c:v>960.0</c:v>
                </c:pt>
                <c:pt idx="13">
                  <c:v>1023.0</c:v>
                </c:pt>
                <c:pt idx="14">
                  <c:v>1058.0</c:v>
                </c:pt>
                <c:pt idx="15">
                  <c:v>1042.0</c:v>
                </c:pt>
                <c:pt idx="16">
                  <c:v>1217.0</c:v>
                </c:pt>
                <c:pt idx="17">
                  <c:v>1219.0</c:v>
                </c:pt>
                <c:pt idx="18">
                  <c:v>1244.0</c:v>
                </c:pt>
                <c:pt idx="19">
                  <c:v>1305.0</c:v>
                </c:pt>
                <c:pt idx="20">
                  <c:v>1249.0</c:v>
                </c:pt>
                <c:pt idx="21">
                  <c:v>1281.0</c:v>
                </c:pt>
                <c:pt idx="22">
                  <c:v>1283.0</c:v>
                </c:pt>
                <c:pt idx="23">
                  <c:v>1353.0</c:v>
                </c:pt>
                <c:pt idx="24">
                  <c:v>1437.0</c:v>
                </c:pt>
                <c:pt idx="25">
                  <c:v>1344.0</c:v>
                </c:pt>
                <c:pt idx="26">
                  <c:v>1396.0</c:v>
                </c:pt>
                <c:pt idx="27">
                  <c:v>1457.0</c:v>
                </c:pt>
                <c:pt idx="28">
                  <c:v>1426.0</c:v>
                </c:pt>
                <c:pt idx="29">
                  <c:v>1461.0</c:v>
                </c:pt>
                <c:pt idx="30">
                  <c:v>1497.0</c:v>
                </c:pt>
                <c:pt idx="31">
                  <c:v>1506.0</c:v>
                </c:pt>
                <c:pt idx="32">
                  <c:v>1582.0</c:v>
                </c:pt>
                <c:pt idx="33">
                  <c:v>1589.0</c:v>
                </c:pt>
                <c:pt idx="34">
                  <c:v>1612.0</c:v>
                </c:pt>
                <c:pt idx="35">
                  <c:v>1672.0</c:v>
                </c:pt>
                <c:pt idx="36">
                  <c:v>1690.0</c:v>
                </c:pt>
                <c:pt idx="37">
                  <c:v>1674.0</c:v>
                </c:pt>
                <c:pt idx="38">
                  <c:v>1695.0</c:v>
                </c:pt>
                <c:pt idx="39">
                  <c:v>1709.0</c:v>
                </c:pt>
                <c:pt idx="40">
                  <c:v>1796.0</c:v>
                </c:pt>
                <c:pt idx="41">
                  <c:v>1658.0</c:v>
                </c:pt>
                <c:pt idx="42">
                  <c:v>1817.0</c:v>
                </c:pt>
                <c:pt idx="43">
                  <c:v>1733.0</c:v>
                </c:pt>
                <c:pt idx="44">
                  <c:v>1690.0</c:v>
                </c:pt>
                <c:pt idx="45">
                  <c:v>1686.0</c:v>
                </c:pt>
                <c:pt idx="46">
                  <c:v>1740.0</c:v>
                </c:pt>
                <c:pt idx="47">
                  <c:v>1565.0</c:v>
                </c:pt>
                <c:pt idx="48">
                  <c:v>1594.0</c:v>
                </c:pt>
                <c:pt idx="49">
                  <c:v>1601.0</c:v>
                </c:pt>
                <c:pt idx="50">
                  <c:v>1444.0</c:v>
                </c:pt>
                <c:pt idx="51">
                  <c:v>1537.0</c:v>
                </c:pt>
                <c:pt idx="52">
                  <c:v>1490.0</c:v>
                </c:pt>
                <c:pt idx="53">
                  <c:v>1523.0</c:v>
                </c:pt>
                <c:pt idx="54">
                  <c:v>1477.0</c:v>
                </c:pt>
                <c:pt idx="55">
                  <c:v>1437.0</c:v>
                </c:pt>
                <c:pt idx="56">
                  <c:v>1471.0</c:v>
                </c:pt>
                <c:pt idx="57">
                  <c:v>1566.0</c:v>
                </c:pt>
                <c:pt idx="58">
                  <c:v>1464.0</c:v>
                </c:pt>
                <c:pt idx="59">
                  <c:v>1510.0</c:v>
                </c:pt>
                <c:pt idx="60">
                  <c:v>1464.0</c:v>
                </c:pt>
                <c:pt idx="61">
                  <c:v>1378.0</c:v>
                </c:pt>
                <c:pt idx="62">
                  <c:v>1395.0</c:v>
                </c:pt>
                <c:pt idx="63">
                  <c:v>1492.0</c:v>
                </c:pt>
                <c:pt idx="64">
                  <c:v>1475.0</c:v>
                </c:pt>
                <c:pt idx="65">
                  <c:v>1439.0</c:v>
                </c:pt>
                <c:pt idx="66">
                  <c:v>1521.0</c:v>
                </c:pt>
                <c:pt idx="67">
                  <c:v>1533.0</c:v>
                </c:pt>
                <c:pt idx="68">
                  <c:v>1501.0</c:v>
                </c:pt>
                <c:pt idx="69">
                  <c:v>1489.0</c:v>
                </c:pt>
                <c:pt idx="70">
                  <c:v>1578.0</c:v>
                </c:pt>
                <c:pt idx="71">
                  <c:v>1678.0</c:v>
                </c:pt>
                <c:pt idx="72">
                  <c:v>1621.0</c:v>
                </c:pt>
                <c:pt idx="73">
                  <c:v>1587.0</c:v>
                </c:pt>
                <c:pt idx="74">
                  <c:v>1527.0</c:v>
                </c:pt>
                <c:pt idx="75">
                  <c:v>1477.0</c:v>
                </c:pt>
                <c:pt idx="76">
                  <c:v>1525.0</c:v>
                </c:pt>
                <c:pt idx="77">
                  <c:v>1473.0</c:v>
                </c:pt>
                <c:pt idx="78">
                  <c:v>1485.0</c:v>
                </c:pt>
                <c:pt idx="79">
                  <c:v>1450.0</c:v>
                </c:pt>
                <c:pt idx="80">
                  <c:v>1490.0</c:v>
                </c:pt>
                <c:pt idx="81">
                  <c:v>1511.0</c:v>
                </c:pt>
                <c:pt idx="82">
                  <c:v>1493.0</c:v>
                </c:pt>
                <c:pt idx="83">
                  <c:v>1443.0</c:v>
                </c:pt>
                <c:pt idx="84">
                  <c:v>1497.0</c:v>
                </c:pt>
                <c:pt idx="85">
                  <c:v>1539.0</c:v>
                </c:pt>
                <c:pt idx="86">
                  <c:v>1529.0</c:v>
                </c:pt>
                <c:pt idx="87">
                  <c:v>1551.0</c:v>
                </c:pt>
                <c:pt idx="88">
                  <c:v>1520.0</c:v>
                </c:pt>
                <c:pt idx="89">
                  <c:v>1454.0</c:v>
                </c:pt>
                <c:pt idx="90">
                  <c:v>1325.0</c:v>
                </c:pt>
                <c:pt idx="91">
                  <c:v>1334.0</c:v>
                </c:pt>
                <c:pt idx="92">
                  <c:v>1332.0</c:v>
                </c:pt>
                <c:pt idx="93">
                  <c:v>1347.0</c:v>
                </c:pt>
                <c:pt idx="94">
                  <c:v>1340.0</c:v>
                </c:pt>
                <c:pt idx="95">
                  <c:v>1161.0</c:v>
                </c:pt>
                <c:pt idx="96">
                  <c:v>1123.0</c:v>
                </c:pt>
                <c:pt idx="97">
                  <c:v>1125.0</c:v>
                </c:pt>
                <c:pt idx="98">
                  <c:v>1071.0</c:v>
                </c:pt>
                <c:pt idx="99">
                  <c:v>1093.0</c:v>
                </c:pt>
                <c:pt idx="100">
                  <c:v>1026.0</c:v>
                </c:pt>
                <c:pt idx="101">
                  <c:v>1026.0</c:v>
                </c:pt>
                <c:pt idx="102">
                  <c:v>1006.0</c:v>
                </c:pt>
                <c:pt idx="103">
                  <c:v>961.0</c:v>
                </c:pt>
                <c:pt idx="104">
                  <c:v>886.0</c:v>
                </c:pt>
                <c:pt idx="105">
                  <c:v>892.0</c:v>
                </c:pt>
                <c:pt idx="106">
                  <c:v>887.0</c:v>
                </c:pt>
                <c:pt idx="107">
                  <c:v>866.0</c:v>
                </c:pt>
                <c:pt idx="108">
                  <c:v>904.0</c:v>
                </c:pt>
                <c:pt idx="109">
                  <c:v>884.0</c:v>
                </c:pt>
                <c:pt idx="110">
                  <c:v>845.0</c:v>
                </c:pt>
                <c:pt idx="111">
                  <c:v>825.0</c:v>
                </c:pt>
                <c:pt idx="112">
                  <c:v>826.0</c:v>
                </c:pt>
                <c:pt idx="113">
                  <c:v>788.0</c:v>
                </c:pt>
                <c:pt idx="114">
                  <c:v>873.0</c:v>
                </c:pt>
                <c:pt idx="115">
                  <c:v>845.0</c:v>
                </c:pt>
                <c:pt idx="116">
                  <c:v>906.0</c:v>
                </c:pt>
                <c:pt idx="117">
                  <c:v>895.0</c:v>
                </c:pt>
                <c:pt idx="118">
                  <c:v>845.0</c:v>
                </c:pt>
                <c:pt idx="119">
                  <c:v>795.0</c:v>
                </c:pt>
                <c:pt idx="120">
                  <c:v>728.0</c:v>
                </c:pt>
                <c:pt idx="121">
                  <c:v>710.0</c:v>
                </c:pt>
                <c:pt idx="122">
                  <c:v>786.0</c:v>
                </c:pt>
                <c:pt idx="123">
                  <c:v>730.0</c:v>
                </c:pt>
                <c:pt idx="124">
                  <c:v>730.0</c:v>
                </c:pt>
                <c:pt idx="125">
                  <c:v>757.0</c:v>
                </c:pt>
                <c:pt idx="126">
                  <c:v>712.0</c:v>
                </c:pt>
                <c:pt idx="127">
                  <c:v>694.0</c:v>
                </c:pt>
                <c:pt idx="128">
                  <c:v>681.0</c:v>
                </c:pt>
                <c:pt idx="129">
                  <c:v>734.0</c:v>
                </c:pt>
                <c:pt idx="130">
                  <c:v>717.0</c:v>
                </c:pt>
                <c:pt idx="131">
                  <c:v>682.0</c:v>
                </c:pt>
                <c:pt idx="132">
                  <c:v>690.0</c:v>
                </c:pt>
                <c:pt idx="133">
                  <c:v>696.0</c:v>
                </c:pt>
                <c:pt idx="134">
                  <c:v>717.0</c:v>
                </c:pt>
                <c:pt idx="135">
                  <c:v>706.0</c:v>
                </c:pt>
                <c:pt idx="136">
                  <c:v>659.0</c:v>
                </c:pt>
                <c:pt idx="137">
                  <c:v>617.0</c:v>
                </c:pt>
                <c:pt idx="138">
                  <c:v>622.0</c:v>
                </c:pt>
                <c:pt idx="139">
                  <c:v>630.0</c:v>
                </c:pt>
                <c:pt idx="140">
                  <c:v>665.0</c:v>
                </c:pt>
                <c:pt idx="141">
                  <c:v>551.0</c:v>
                </c:pt>
                <c:pt idx="142">
                  <c:v>675.0</c:v>
                </c:pt>
                <c:pt idx="143">
                  <c:v>569.0</c:v>
                </c:pt>
                <c:pt idx="144">
                  <c:v>608.0</c:v>
                </c:pt>
                <c:pt idx="145">
                  <c:v>614.0</c:v>
                </c:pt>
                <c:pt idx="146">
                  <c:v>604.0</c:v>
                </c:pt>
                <c:pt idx="147">
                  <c:v>568.0</c:v>
                </c:pt>
                <c:pt idx="148">
                  <c:v>586.0</c:v>
                </c:pt>
                <c:pt idx="149">
                  <c:v>625.0</c:v>
                </c:pt>
                <c:pt idx="150">
                  <c:v>594.0</c:v>
                </c:pt>
                <c:pt idx="151">
                  <c:v>579.0</c:v>
                </c:pt>
                <c:pt idx="152">
                  <c:v>576.0</c:v>
                </c:pt>
                <c:pt idx="153">
                  <c:v>599.0</c:v>
                </c:pt>
                <c:pt idx="154">
                  <c:v>601.0</c:v>
                </c:pt>
                <c:pt idx="155">
                  <c:v>572.0</c:v>
                </c:pt>
                <c:pt idx="156">
                  <c:v>579.0</c:v>
                </c:pt>
                <c:pt idx="157">
                  <c:v>527.0</c:v>
                </c:pt>
                <c:pt idx="158">
                  <c:v>559.0</c:v>
                </c:pt>
                <c:pt idx="159">
                  <c:v>510.0</c:v>
                </c:pt>
                <c:pt idx="160">
                  <c:v>574.0</c:v>
                </c:pt>
                <c:pt idx="161">
                  <c:v>514.0</c:v>
                </c:pt>
                <c:pt idx="162">
                  <c:v>520.0</c:v>
                </c:pt>
                <c:pt idx="163">
                  <c:v>479.0</c:v>
                </c:pt>
                <c:pt idx="164">
                  <c:v>538.0</c:v>
                </c:pt>
                <c:pt idx="165">
                  <c:v>534.0</c:v>
                </c:pt>
                <c:pt idx="166">
                  <c:v>504.0</c:v>
                </c:pt>
                <c:pt idx="167">
                  <c:v>518.0</c:v>
                </c:pt>
                <c:pt idx="168">
                  <c:v>543.0</c:v>
                </c:pt>
                <c:pt idx="169">
                  <c:v>497.0</c:v>
                </c:pt>
                <c:pt idx="170">
                  <c:v>519.0</c:v>
                </c:pt>
                <c:pt idx="171">
                  <c:v>476.0</c:v>
                </c:pt>
                <c:pt idx="172">
                  <c:v>535.0</c:v>
                </c:pt>
                <c:pt idx="173">
                  <c:v>511.0</c:v>
                </c:pt>
                <c:pt idx="174">
                  <c:v>518.0</c:v>
                </c:pt>
                <c:pt idx="175">
                  <c:v>521.0</c:v>
                </c:pt>
              </c:numCache>
            </c:numRef>
          </c:yVal>
          <c:smooth val="0"/>
        </c:ser>
        <c:dLbls>
          <c:showLegendKey val="0"/>
          <c:showVal val="0"/>
          <c:showCatName val="0"/>
          <c:showSerName val="0"/>
          <c:showPercent val="0"/>
          <c:showBubbleSize val="0"/>
        </c:dLbls>
        <c:axId val="2075486168"/>
        <c:axId val="2075491880"/>
      </c:scatterChart>
      <c:valAx>
        <c:axId val="2075486168"/>
        <c:scaling>
          <c:orientation val="minMax"/>
          <c:max val="45.0"/>
          <c:min val="0.0"/>
        </c:scaling>
        <c:delete val="0"/>
        <c:axPos val="b"/>
        <c:title>
          <c:tx>
            <c:rich>
              <a:bodyPr/>
              <a:lstStyle/>
              <a:p>
                <a:pPr>
                  <a:defRPr sz="2500"/>
                </a:pPr>
                <a:r>
                  <a:rPr lang="en-US" sz="2500"/>
                  <a:t>2</a:t>
                </a:r>
                <a:r>
                  <a:rPr lang="el-GR" sz="2500"/>
                  <a:t>θ</a:t>
                </a:r>
                <a:r>
                  <a:rPr lang="en-US" sz="2500"/>
                  <a:t> (degrees)</a:t>
                </a:r>
              </a:p>
            </c:rich>
          </c:tx>
          <c:layout/>
          <c:overlay val="0"/>
        </c:title>
        <c:numFmt formatCode="General" sourceLinked="1"/>
        <c:majorTickMark val="out"/>
        <c:minorTickMark val="none"/>
        <c:tickLblPos val="nextTo"/>
        <c:txPr>
          <a:bodyPr/>
          <a:lstStyle/>
          <a:p>
            <a:pPr>
              <a:defRPr sz="2300"/>
            </a:pPr>
            <a:endParaRPr lang="en-US"/>
          </a:p>
        </c:txPr>
        <c:crossAx val="2075491880"/>
        <c:crosses val="autoZero"/>
        <c:crossBetween val="midCat"/>
      </c:valAx>
      <c:valAx>
        <c:axId val="2075491880"/>
        <c:scaling>
          <c:orientation val="minMax"/>
        </c:scaling>
        <c:delete val="0"/>
        <c:axPos val="l"/>
        <c:majorGridlines/>
        <c:title>
          <c:tx>
            <c:rich>
              <a:bodyPr rot="-5400000" vert="horz"/>
              <a:lstStyle/>
              <a:p>
                <a:pPr>
                  <a:defRPr sz="2500"/>
                </a:pPr>
                <a:r>
                  <a:rPr lang="en-US" sz="2500"/>
                  <a:t>Intensity</a:t>
                </a:r>
              </a:p>
            </c:rich>
          </c:tx>
          <c:layout/>
          <c:overlay val="0"/>
        </c:title>
        <c:numFmt formatCode="General" sourceLinked="1"/>
        <c:majorTickMark val="out"/>
        <c:minorTickMark val="none"/>
        <c:tickLblPos val="nextTo"/>
        <c:txPr>
          <a:bodyPr/>
          <a:lstStyle/>
          <a:p>
            <a:pPr>
              <a:defRPr sz="2300"/>
            </a:pPr>
            <a:endParaRPr lang="en-US"/>
          </a:p>
        </c:txPr>
        <c:crossAx val="2075486168"/>
        <c:crosses val="autoZero"/>
        <c:crossBetween val="midCat"/>
      </c:valAx>
    </c:plotArea>
    <c:legend>
      <c:legendPos val="r"/>
      <c:layout>
        <c:manualLayout>
          <c:xMode val="edge"/>
          <c:yMode val="edge"/>
          <c:x val="0.581558497863661"/>
          <c:y val="0.273486162200857"/>
          <c:w val="0.362249535881185"/>
          <c:h val="0.112896307096983"/>
        </c:manualLayout>
      </c:layout>
      <c:overlay val="1"/>
      <c:txPr>
        <a:bodyPr/>
        <a:lstStyle/>
        <a:p>
          <a:pPr>
            <a:defRPr sz="2300"/>
          </a:pPr>
          <a:endParaRPr lang="en-US"/>
        </a:p>
      </c:txPr>
    </c:legend>
    <c:plotVisOnly val="1"/>
    <c:dispBlanksAs val="gap"/>
    <c:showDLblsOverMax val="0"/>
  </c:chart>
  <c:txPr>
    <a:bodyPr/>
    <a:lstStyle/>
    <a:p>
      <a:pPr>
        <a:defRPr sz="3000">
          <a:latin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latin typeface="Arial"/>
              </a:defRPr>
            </a:pPr>
            <a:r>
              <a:rPr lang="en-US" sz="2800" dirty="0">
                <a:latin typeface="Arial"/>
              </a:rPr>
              <a:t>Zeta Potential Curve of Resveratrol-loaded </a:t>
            </a:r>
            <a:r>
              <a:rPr lang="en-US" sz="2800" dirty="0" smtClean="0">
                <a:latin typeface="Arial"/>
              </a:rPr>
              <a:t>Zein </a:t>
            </a:r>
            <a:r>
              <a:rPr lang="en-US" sz="2800" dirty="0">
                <a:latin typeface="Arial"/>
              </a:rPr>
              <a:t>and Zein/Chitosan Nanoparticles</a:t>
            </a:r>
          </a:p>
        </c:rich>
      </c:tx>
      <c:layout>
        <c:manualLayout>
          <c:xMode val="edge"/>
          <c:yMode val="edge"/>
          <c:x val="0.116069541358019"/>
          <c:y val="0.0237556571665861"/>
        </c:manualLayout>
      </c:layout>
      <c:overlay val="0"/>
    </c:title>
    <c:autoTitleDeleted val="0"/>
    <c:plotArea>
      <c:layout>
        <c:manualLayout>
          <c:layoutTarget val="inner"/>
          <c:xMode val="edge"/>
          <c:yMode val="edge"/>
          <c:x val="0.125441090555015"/>
          <c:y val="0.163014280856851"/>
          <c:w val="0.829773125608569"/>
          <c:h val="0.746302278136688"/>
        </c:manualLayout>
      </c:layout>
      <c:scatterChart>
        <c:scatterStyle val="lineMarker"/>
        <c:varyColors val="0"/>
        <c:ser>
          <c:idx val="0"/>
          <c:order val="0"/>
          <c:tx>
            <c:strRef>
              <c:f>'[Particle Diameter/Zeta-Potential.xlsx]Sheet1'!$U$34</c:f>
              <c:strCache>
                <c:ptCount val="1"/>
                <c:pt idx="0">
                  <c:v>Zein NPs</c:v>
                </c:pt>
              </c:strCache>
            </c:strRef>
          </c:tx>
          <c:spPr>
            <a:ln w="63500"/>
          </c:spPr>
          <c:marker>
            <c:symbol val="diamond"/>
            <c:size val="3"/>
            <c:spPr>
              <a:ln w="38100"/>
            </c:spPr>
          </c:marker>
          <c:errBars>
            <c:errDir val="y"/>
            <c:errBarType val="both"/>
            <c:errValType val="cust"/>
            <c:noEndCap val="0"/>
            <c:plus>
              <c:numRef>
                <c:f>'[Particle Diameter/Zeta-Potential.xlsx]Sheet1'!$R$36:$R$42</c:f>
                <c:numCache>
                  <c:formatCode>General</c:formatCode>
                  <c:ptCount val="7"/>
                  <c:pt idx="0">
                    <c:v>2.62500793649594</c:v>
                  </c:pt>
                  <c:pt idx="1">
                    <c:v>3.205031981119695</c:v>
                  </c:pt>
                  <c:pt idx="2">
                    <c:v>7.800979425687523</c:v>
                  </c:pt>
                  <c:pt idx="3">
                    <c:v>3.896248195379752</c:v>
                  </c:pt>
                  <c:pt idx="4">
                    <c:v>3.611861592955448</c:v>
                  </c:pt>
                  <c:pt idx="5">
                    <c:v>4.804387231132236</c:v>
                  </c:pt>
                  <c:pt idx="6">
                    <c:v>4.569134126578754</c:v>
                  </c:pt>
                </c:numCache>
              </c:numRef>
            </c:plus>
            <c:minus>
              <c:numRef>
                <c:f>'[Particle Diameter/Zeta-Potential.xlsx]Sheet1'!$R$36:$R$42</c:f>
                <c:numCache>
                  <c:formatCode>General</c:formatCode>
                  <c:ptCount val="7"/>
                  <c:pt idx="0">
                    <c:v>2.62500793649594</c:v>
                  </c:pt>
                  <c:pt idx="1">
                    <c:v>3.205031981119695</c:v>
                  </c:pt>
                  <c:pt idx="2">
                    <c:v>7.800979425687523</c:v>
                  </c:pt>
                  <c:pt idx="3">
                    <c:v>3.896248195379752</c:v>
                  </c:pt>
                  <c:pt idx="4">
                    <c:v>3.611861592955448</c:v>
                  </c:pt>
                  <c:pt idx="5">
                    <c:v>4.804387231132236</c:v>
                  </c:pt>
                  <c:pt idx="6">
                    <c:v>4.569134126578754</c:v>
                  </c:pt>
                </c:numCache>
              </c:numRef>
            </c:minus>
            <c:spPr>
              <a:ln>
                <a:solidFill>
                  <a:schemeClr val="accent1"/>
                </a:solidFill>
              </a:ln>
            </c:spPr>
          </c:errBars>
          <c:xVal>
            <c:numRef>
              <c:f>'[Particle Diameter/Zeta-Potential.xlsx]Sheet1'!$T$35:$T$41</c:f>
              <c:numCache>
                <c:formatCode>General</c:formatCode>
                <c:ptCount val="7"/>
                <c:pt idx="0">
                  <c:v>3.0</c:v>
                </c:pt>
                <c:pt idx="1">
                  <c:v>4.0</c:v>
                </c:pt>
                <c:pt idx="2">
                  <c:v>5.0</c:v>
                </c:pt>
                <c:pt idx="3">
                  <c:v>6.0</c:v>
                </c:pt>
                <c:pt idx="4">
                  <c:v>7.0</c:v>
                </c:pt>
                <c:pt idx="5">
                  <c:v>8.0</c:v>
                </c:pt>
                <c:pt idx="6">
                  <c:v>9.0</c:v>
                </c:pt>
              </c:numCache>
            </c:numRef>
          </c:xVal>
          <c:yVal>
            <c:numRef>
              <c:f>'[Particle Diameter/Zeta-Potential.xlsx]Sheet1'!$U$35:$U$41</c:f>
              <c:numCache>
                <c:formatCode>General</c:formatCode>
                <c:ptCount val="7"/>
                <c:pt idx="0">
                  <c:v>16.923333</c:v>
                </c:pt>
                <c:pt idx="1">
                  <c:v>20.225</c:v>
                </c:pt>
                <c:pt idx="2">
                  <c:v>17.3</c:v>
                </c:pt>
                <c:pt idx="3">
                  <c:v>11.475</c:v>
                </c:pt>
                <c:pt idx="4">
                  <c:v>-4.667833329999991</c:v>
                </c:pt>
                <c:pt idx="5">
                  <c:v>-20.0483333</c:v>
                </c:pt>
                <c:pt idx="6">
                  <c:v>-24.993333</c:v>
                </c:pt>
              </c:numCache>
            </c:numRef>
          </c:yVal>
          <c:smooth val="0"/>
        </c:ser>
        <c:ser>
          <c:idx val="1"/>
          <c:order val="1"/>
          <c:tx>
            <c:strRef>
              <c:f>'[Particle Diameter/Zeta-Potential.xlsx]Sheet1'!$V$34</c:f>
              <c:strCache>
                <c:ptCount val="1"/>
                <c:pt idx="0">
                  <c:v>Zein/Chitosan NPs</c:v>
                </c:pt>
              </c:strCache>
            </c:strRef>
          </c:tx>
          <c:spPr>
            <a:ln w="63500"/>
          </c:spPr>
          <c:marker>
            <c:symbol val="circle"/>
            <c:size val="3"/>
          </c:marker>
          <c:errBars>
            <c:errDir val="y"/>
            <c:errBarType val="both"/>
            <c:errValType val="cust"/>
            <c:noEndCap val="0"/>
            <c:plus>
              <c:numRef>
                <c:f>'[Particle Diameter/Zeta-Potential.xlsx]Sheet1'!$N$36:$N$42</c:f>
                <c:numCache>
                  <c:formatCode>General</c:formatCode>
                  <c:ptCount val="7"/>
                  <c:pt idx="0">
                    <c:v>3.622294392600734</c:v>
                  </c:pt>
                  <c:pt idx="1">
                    <c:v>3.522808065544683</c:v>
                  </c:pt>
                  <c:pt idx="2">
                    <c:v>4.367807993337927</c:v>
                  </c:pt>
                  <c:pt idx="3">
                    <c:v>3.688401114002894</c:v>
                  </c:pt>
                  <c:pt idx="4">
                    <c:v>5.27826939230822</c:v>
                  </c:pt>
                  <c:pt idx="5">
                    <c:v>1.826815991463475</c:v>
                  </c:pt>
                  <c:pt idx="6">
                    <c:v>0.951419991381304</c:v>
                  </c:pt>
                </c:numCache>
              </c:numRef>
            </c:plus>
            <c:minus>
              <c:numRef>
                <c:f>'[Particle Diameter/Zeta-Potential.xlsx]Sheet1'!$N$36:$N$42</c:f>
                <c:numCache>
                  <c:formatCode>General</c:formatCode>
                  <c:ptCount val="7"/>
                  <c:pt idx="0">
                    <c:v>3.622294392600734</c:v>
                  </c:pt>
                  <c:pt idx="1">
                    <c:v>3.522808065544683</c:v>
                  </c:pt>
                  <c:pt idx="2">
                    <c:v>4.367807993337927</c:v>
                  </c:pt>
                  <c:pt idx="3">
                    <c:v>3.688401114002894</c:v>
                  </c:pt>
                  <c:pt idx="4">
                    <c:v>5.27826939230822</c:v>
                  </c:pt>
                  <c:pt idx="5">
                    <c:v>1.826815991463475</c:v>
                  </c:pt>
                  <c:pt idx="6">
                    <c:v>0.951419991381304</c:v>
                  </c:pt>
                </c:numCache>
              </c:numRef>
            </c:minus>
            <c:spPr>
              <a:ln>
                <a:solidFill>
                  <a:schemeClr val="accent2"/>
                </a:solidFill>
              </a:ln>
            </c:spPr>
          </c:errBars>
          <c:xVal>
            <c:numRef>
              <c:f>'[Particle Diameter/Zeta-Potential.xlsx]Sheet1'!$T$35:$T$41</c:f>
              <c:numCache>
                <c:formatCode>General</c:formatCode>
                <c:ptCount val="7"/>
                <c:pt idx="0">
                  <c:v>3.0</c:v>
                </c:pt>
                <c:pt idx="1">
                  <c:v>4.0</c:v>
                </c:pt>
                <c:pt idx="2">
                  <c:v>5.0</c:v>
                </c:pt>
                <c:pt idx="3">
                  <c:v>6.0</c:v>
                </c:pt>
                <c:pt idx="4">
                  <c:v>7.0</c:v>
                </c:pt>
                <c:pt idx="5">
                  <c:v>8.0</c:v>
                </c:pt>
                <c:pt idx="6">
                  <c:v>9.0</c:v>
                </c:pt>
              </c:numCache>
            </c:numRef>
          </c:xVal>
          <c:yVal>
            <c:numRef>
              <c:f>'[Particle Diameter/Zeta-Potential.xlsx]Sheet1'!$V$35:$V$41</c:f>
              <c:numCache>
                <c:formatCode>General</c:formatCode>
                <c:ptCount val="7"/>
                <c:pt idx="0">
                  <c:v>16.8516666</c:v>
                </c:pt>
                <c:pt idx="1">
                  <c:v>19.118333</c:v>
                </c:pt>
                <c:pt idx="2">
                  <c:v>14.3233333</c:v>
                </c:pt>
                <c:pt idx="3">
                  <c:v>8.3955555</c:v>
                </c:pt>
                <c:pt idx="4">
                  <c:v>1.9355555</c:v>
                </c:pt>
                <c:pt idx="5">
                  <c:v>-6.89166666</c:v>
                </c:pt>
                <c:pt idx="6">
                  <c:v>-13.25</c:v>
                </c:pt>
              </c:numCache>
            </c:numRef>
          </c:yVal>
          <c:smooth val="0"/>
        </c:ser>
        <c:dLbls>
          <c:showLegendKey val="0"/>
          <c:showVal val="0"/>
          <c:showCatName val="0"/>
          <c:showSerName val="0"/>
          <c:showPercent val="0"/>
          <c:showBubbleSize val="0"/>
        </c:dLbls>
        <c:axId val="2075540296"/>
        <c:axId val="2075545832"/>
      </c:scatterChart>
      <c:valAx>
        <c:axId val="2075540296"/>
        <c:scaling>
          <c:orientation val="minMax"/>
          <c:min val="2.0"/>
        </c:scaling>
        <c:delete val="0"/>
        <c:axPos val="b"/>
        <c:title>
          <c:tx>
            <c:rich>
              <a:bodyPr/>
              <a:lstStyle/>
              <a:p>
                <a:pPr>
                  <a:defRPr sz="2500">
                    <a:latin typeface="Arial"/>
                  </a:defRPr>
                </a:pPr>
                <a:r>
                  <a:rPr lang="en-US" sz="2500">
                    <a:latin typeface="Arial"/>
                  </a:rPr>
                  <a:t>pH</a:t>
                </a:r>
              </a:p>
            </c:rich>
          </c:tx>
          <c:layout/>
          <c:overlay val="0"/>
        </c:title>
        <c:numFmt formatCode="General" sourceLinked="1"/>
        <c:majorTickMark val="cross"/>
        <c:minorTickMark val="none"/>
        <c:tickLblPos val="nextTo"/>
        <c:txPr>
          <a:bodyPr/>
          <a:lstStyle/>
          <a:p>
            <a:pPr>
              <a:defRPr sz="2300">
                <a:latin typeface="Arial"/>
              </a:defRPr>
            </a:pPr>
            <a:endParaRPr lang="en-US"/>
          </a:p>
        </c:txPr>
        <c:crossAx val="2075545832"/>
        <c:crosses val="autoZero"/>
        <c:crossBetween val="midCat"/>
      </c:valAx>
      <c:valAx>
        <c:axId val="2075545832"/>
        <c:scaling>
          <c:orientation val="minMax"/>
          <c:min val="-30.0"/>
        </c:scaling>
        <c:delete val="0"/>
        <c:axPos val="l"/>
        <c:majorGridlines/>
        <c:title>
          <c:tx>
            <c:rich>
              <a:bodyPr rot="-5400000" vert="horz"/>
              <a:lstStyle/>
              <a:p>
                <a:pPr>
                  <a:defRPr sz="2500">
                    <a:latin typeface="Arial"/>
                  </a:defRPr>
                </a:pPr>
                <a:r>
                  <a:rPr lang="en-US" sz="2500">
                    <a:latin typeface="Arial"/>
                  </a:rPr>
                  <a:t>Zeta Potential [mV]</a:t>
                </a:r>
              </a:p>
            </c:rich>
          </c:tx>
          <c:layout/>
          <c:overlay val="0"/>
        </c:title>
        <c:numFmt formatCode="General" sourceLinked="1"/>
        <c:majorTickMark val="out"/>
        <c:minorTickMark val="none"/>
        <c:tickLblPos val="nextTo"/>
        <c:txPr>
          <a:bodyPr/>
          <a:lstStyle/>
          <a:p>
            <a:pPr>
              <a:defRPr sz="2300">
                <a:latin typeface="Arial"/>
              </a:defRPr>
            </a:pPr>
            <a:endParaRPr lang="en-US"/>
          </a:p>
        </c:txPr>
        <c:crossAx val="2075540296"/>
        <c:crosses val="autoZero"/>
        <c:crossBetween val="midCat"/>
      </c:valAx>
    </c:plotArea>
    <c:legend>
      <c:legendPos val="r"/>
      <c:layout>
        <c:manualLayout>
          <c:xMode val="edge"/>
          <c:yMode val="edge"/>
          <c:x val="0.609606671140108"/>
          <c:y val="0.294171207623924"/>
          <c:w val="0.357078538259641"/>
          <c:h val="0.11310554047581"/>
        </c:manualLayout>
      </c:layout>
      <c:overlay val="1"/>
      <c:txPr>
        <a:bodyPr/>
        <a:lstStyle/>
        <a:p>
          <a:pPr>
            <a:defRPr sz="2300">
              <a:latin typeface="Arial"/>
            </a:defRPr>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3000">
                <a:latin typeface="Arial"/>
              </a:defRPr>
            </a:pPr>
            <a:r>
              <a:rPr lang="en-US" sz="3000">
                <a:latin typeface="Arial"/>
              </a:rPr>
              <a:t>Standard Curve from</a:t>
            </a:r>
            <a:r>
              <a:rPr lang="en-US" sz="3000" baseline="0">
                <a:latin typeface="Arial"/>
              </a:rPr>
              <a:t> HPLC</a:t>
            </a:r>
            <a:endParaRPr lang="en-US" sz="3000">
              <a:latin typeface="Arial"/>
            </a:endParaRPr>
          </a:p>
        </c:rich>
      </c:tx>
      <c:layout/>
      <c:overlay val="0"/>
      <c:spPr>
        <a:ln w="381000"/>
      </c:spPr>
    </c:title>
    <c:autoTitleDeleted val="0"/>
    <c:plotArea>
      <c:layout/>
      <c:scatterChart>
        <c:scatterStyle val="lineMarker"/>
        <c:varyColors val="0"/>
        <c:ser>
          <c:idx val="0"/>
          <c:order val="0"/>
          <c:spPr>
            <a:ln w="47625">
              <a:noFill/>
            </a:ln>
          </c:spPr>
          <c:marker>
            <c:symbol val="diamond"/>
            <c:size val="21"/>
          </c:marker>
          <c:trendline>
            <c:spPr>
              <a:ln w="25400"/>
            </c:spPr>
            <c:trendlineType val="linear"/>
            <c:dispRSqr val="1"/>
            <c:dispEq val="1"/>
            <c:trendlineLbl>
              <c:layout>
                <c:manualLayout>
                  <c:x val="0.12308983435894"/>
                  <c:y val="0.324073401108793"/>
                </c:manualLayout>
              </c:layout>
              <c:numFmt formatCode="General" sourceLinked="0"/>
              <c:spPr>
                <a:ln w="381000"/>
              </c:spPr>
              <c:txPr>
                <a:bodyPr/>
                <a:lstStyle/>
                <a:p>
                  <a:pPr>
                    <a:defRPr sz="3000" b="0" i="1">
                      <a:latin typeface="Arial"/>
                    </a:defRPr>
                  </a:pPr>
                  <a:endParaRPr lang="en-US"/>
                </a:p>
              </c:txPr>
            </c:trendlineLbl>
          </c:trendline>
          <c:xVal>
            <c:numRef>
              <c:f>'[Standard Curve.xlsx]Sheet1'!$A$9:$A$15</c:f>
              <c:numCache>
                <c:formatCode>General</c:formatCode>
                <c:ptCount val="7"/>
                <c:pt idx="0">
                  <c:v>5.0</c:v>
                </c:pt>
                <c:pt idx="1">
                  <c:v>10.0</c:v>
                </c:pt>
                <c:pt idx="2">
                  <c:v>20.0</c:v>
                </c:pt>
                <c:pt idx="3">
                  <c:v>50.0</c:v>
                </c:pt>
                <c:pt idx="4">
                  <c:v>100.0</c:v>
                </c:pt>
                <c:pt idx="5">
                  <c:v>200.0</c:v>
                </c:pt>
              </c:numCache>
            </c:numRef>
          </c:xVal>
          <c:yVal>
            <c:numRef>
              <c:f>'[Standard Curve.xlsx]Sheet1'!$B$9:$B$15</c:f>
              <c:numCache>
                <c:formatCode>General</c:formatCode>
                <c:ptCount val="7"/>
                <c:pt idx="0">
                  <c:v>570.58</c:v>
                </c:pt>
                <c:pt idx="1">
                  <c:v>1210.77</c:v>
                </c:pt>
                <c:pt idx="2">
                  <c:v>2438.025</c:v>
                </c:pt>
                <c:pt idx="3">
                  <c:v>6477.553</c:v>
                </c:pt>
                <c:pt idx="4">
                  <c:v>12588.2</c:v>
                </c:pt>
                <c:pt idx="5">
                  <c:v>25684.8</c:v>
                </c:pt>
              </c:numCache>
            </c:numRef>
          </c:yVal>
          <c:smooth val="0"/>
        </c:ser>
        <c:dLbls>
          <c:showLegendKey val="0"/>
          <c:showVal val="0"/>
          <c:showCatName val="0"/>
          <c:showSerName val="0"/>
          <c:showPercent val="0"/>
          <c:showBubbleSize val="0"/>
        </c:dLbls>
        <c:axId val="2075579400"/>
        <c:axId val="2075585752"/>
      </c:scatterChart>
      <c:valAx>
        <c:axId val="2075579400"/>
        <c:scaling>
          <c:orientation val="minMax"/>
        </c:scaling>
        <c:delete val="0"/>
        <c:axPos val="b"/>
        <c:title>
          <c:tx>
            <c:rich>
              <a:bodyPr/>
              <a:lstStyle/>
              <a:p>
                <a:pPr>
                  <a:defRPr sz="2500">
                    <a:latin typeface="Arial"/>
                  </a:defRPr>
                </a:pPr>
                <a:r>
                  <a:rPr lang="en-US" sz="2500" dirty="0">
                    <a:latin typeface="Arial"/>
                  </a:rPr>
                  <a:t>Concentration</a:t>
                </a:r>
                <a:r>
                  <a:rPr lang="en-US" sz="2500" baseline="0" dirty="0">
                    <a:latin typeface="Arial"/>
                  </a:rPr>
                  <a:t> of Resveratrol [</a:t>
                </a:r>
                <a:r>
                  <a:rPr lang="is-IS" sz="2500" b="1" i="0" u="none" strike="noStrike" baseline="0" dirty="0" smtClean="0">
                    <a:latin typeface="Arial"/>
                  </a:rPr>
                  <a:t>µg/ml</a:t>
                </a:r>
                <a:r>
                  <a:rPr lang="en-US" sz="2500" b="1" i="0" u="none" strike="noStrike" baseline="0" dirty="0" smtClean="0">
                    <a:latin typeface="Arial"/>
                  </a:rPr>
                  <a:t>]</a:t>
                </a:r>
                <a:endParaRPr lang="en-US" sz="2500" dirty="0">
                  <a:latin typeface="Arial"/>
                </a:endParaRPr>
              </a:p>
            </c:rich>
          </c:tx>
          <c:layout/>
          <c:overlay val="0"/>
        </c:title>
        <c:numFmt formatCode="General" sourceLinked="1"/>
        <c:majorTickMark val="out"/>
        <c:minorTickMark val="none"/>
        <c:tickLblPos val="nextTo"/>
        <c:txPr>
          <a:bodyPr/>
          <a:lstStyle/>
          <a:p>
            <a:pPr>
              <a:defRPr sz="2300">
                <a:latin typeface="Arial"/>
              </a:defRPr>
            </a:pPr>
            <a:endParaRPr lang="en-US"/>
          </a:p>
        </c:txPr>
        <c:crossAx val="2075585752"/>
        <c:crosses val="autoZero"/>
        <c:crossBetween val="midCat"/>
      </c:valAx>
      <c:valAx>
        <c:axId val="2075585752"/>
        <c:scaling>
          <c:orientation val="minMax"/>
        </c:scaling>
        <c:delete val="0"/>
        <c:axPos val="l"/>
        <c:majorGridlines/>
        <c:title>
          <c:tx>
            <c:rich>
              <a:bodyPr rot="-5400000" vert="horz"/>
              <a:lstStyle/>
              <a:p>
                <a:pPr>
                  <a:defRPr sz="2500">
                    <a:latin typeface="Arial"/>
                  </a:defRPr>
                </a:pPr>
                <a:r>
                  <a:rPr lang="en-US" sz="2500">
                    <a:latin typeface="Arial"/>
                  </a:rPr>
                  <a:t>Area under the curve [mAU*s]</a:t>
                </a:r>
              </a:p>
            </c:rich>
          </c:tx>
          <c:layout/>
          <c:overlay val="0"/>
        </c:title>
        <c:numFmt formatCode="General" sourceLinked="1"/>
        <c:majorTickMark val="out"/>
        <c:minorTickMark val="none"/>
        <c:tickLblPos val="nextTo"/>
        <c:txPr>
          <a:bodyPr/>
          <a:lstStyle/>
          <a:p>
            <a:pPr>
              <a:defRPr sz="2000">
                <a:latin typeface="Arial"/>
              </a:defRPr>
            </a:pPr>
            <a:endParaRPr lang="en-US"/>
          </a:p>
        </c:txPr>
        <c:crossAx val="2075579400"/>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5190337" cy="461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smtId="4294967295"/>
            </a:defPPr>
            <a:lvl1pPr defTabSz="1149350">
              <a:defRPr sz="1500"/>
            </a:lvl1pPr>
          </a:lstStyle>
          <a:p>
            <a:endParaRPr lang="en-US" altLang="zh-CN"/>
          </a:p>
        </p:txBody>
      </p:sp>
      <p:sp>
        <p:nvSpPr>
          <p:cNvPr id="6147" name="Rectangle 3"/>
          <p:cNvSpPr>
            <a:spLocks noGrp="1" noChangeArrowheads="1"/>
          </p:cNvSpPr>
          <p:nvPr>
            <p:ph type="dt" sz="quarter" idx="1"/>
          </p:nvPr>
        </p:nvSpPr>
        <p:spPr bwMode="auto">
          <a:xfrm>
            <a:off x="6790055" y="0"/>
            <a:ext cx="5190337" cy="461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smtId="4294967295"/>
            </a:defPPr>
            <a:lvl1pPr algn="r" defTabSz="1149350">
              <a:defRPr sz="1500"/>
            </a:lvl1pPr>
          </a:lstStyle>
          <a:p>
            <a:endParaRPr lang="en-US" altLang="zh-CN"/>
          </a:p>
        </p:txBody>
      </p:sp>
      <p:sp>
        <p:nvSpPr>
          <p:cNvPr id="6148" name="Rectangle 4"/>
          <p:cNvSpPr>
            <a:spLocks noGrp="1" noChangeArrowheads="1"/>
          </p:cNvSpPr>
          <p:nvPr>
            <p:ph type="ftr" sz="quarter" idx="2"/>
          </p:nvPr>
        </p:nvSpPr>
        <p:spPr bwMode="auto">
          <a:xfrm>
            <a:off x="0" y="8775330"/>
            <a:ext cx="5190337" cy="462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smtId="4294967295"/>
            </a:defPPr>
            <a:lvl1pPr defTabSz="1149350">
              <a:defRPr sz="1500"/>
            </a:lvl1pPr>
          </a:lstStyle>
          <a:p>
            <a:endParaRPr lang="en-US" altLang="zh-CN"/>
          </a:p>
        </p:txBody>
      </p:sp>
      <p:sp>
        <p:nvSpPr>
          <p:cNvPr id="6149" name="Rectangle 5"/>
          <p:cNvSpPr>
            <a:spLocks noGrp="1" noChangeArrowheads="1"/>
          </p:cNvSpPr>
          <p:nvPr>
            <p:ph type="sldNum" sz="quarter" idx="3"/>
          </p:nvPr>
        </p:nvSpPr>
        <p:spPr bwMode="auto">
          <a:xfrm>
            <a:off x="6790055" y="8775330"/>
            <a:ext cx="5190337" cy="462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smtId="4294967295"/>
            </a:defPPr>
            <a:lvl1pPr algn="r" defTabSz="1149350">
              <a:defRPr sz="1500"/>
            </a:lvl1pPr>
          </a:lstStyle>
          <a:p>
            <a:fld id="{56A6134A-9986-4884-ADAB-C57241D32564}" type="slidenum">
              <a:rPr lang="zh-CN" altLang="en-US"/>
              <a:t>‹#›</a:t>
            </a:fld>
            <a:endParaRPr lang="en-US" altLang="zh-CN"/>
          </a:p>
        </p:txBody>
      </p:sp>
    </p:spTree>
    <p:extLst>
      <p:ext uri="{BB962C8B-B14F-4D97-AF65-F5344CB8AC3E}">
        <p14:creationId xmlns:p14="http://schemas.microsoft.com/office/powerpoint/2010/main" val="93486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5165631" cy="45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vl1pPr defTabSz="1149350">
              <a:defRPr sz="1500"/>
            </a:lvl1pPr>
          </a:lstStyle>
          <a:p>
            <a:endParaRPr lang="en-US" altLang="zh-CN"/>
          </a:p>
        </p:txBody>
      </p:sp>
      <p:sp>
        <p:nvSpPr>
          <p:cNvPr id="4099" name="Rectangle 3"/>
          <p:cNvSpPr>
            <a:spLocks noGrp="1" noChangeArrowheads="1"/>
          </p:cNvSpPr>
          <p:nvPr>
            <p:ph type="dt" idx="1"/>
          </p:nvPr>
        </p:nvSpPr>
        <p:spPr bwMode="auto">
          <a:xfrm>
            <a:off x="6798290" y="0"/>
            <a:ext cx="5165631" cy="45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vl1pPr algn="r" defTabSz="1149350">
              <a:defRPr sz="1500"/>
            </a:lvl1pPr>
          </a:lstStyle>
          <a:p>
            <a:endParaRPr lang="en-US" altLang="zh-CN"/>
          </a:p>
        </p:txBody>
      </p:sp>
      <p:sp>
        <p:nvSpPr>
          <p:cNvPr id="2052" name="Rectangle 4"/>
          <p:cNvSpPr>
            <a:spLocks noGrp="1" noRot="1" noChangeAspect="1" noChangeArrowheads="1" noTextEdit="1"/>
          </p:cNvSpPr>
          <p:nvPr>
            <p:ph type="sldImg" idx="2"/>
          </p:nvPr>
        </p:nvSpPr>
        <p:spPr bwMode="auto">
          <a:xfrm>
            <a:off x="3714750" y="685800"/>
            <a:ext cx="4533900" cy="350361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630602" y="4420103"/>
            <a:ext cx="8700659" cy="411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4102" name="Rectangle 6"/>
          <p:cNvSpPr>
            <a:spLocks noGrp="1" noChangeArrowheads="1"/>
          </p:cNvSpPr>
          <p:nvPr>
            <p:ph type="ftr" sz="quarter" idx="4"/>
          </p:nvPr>
        </p:nvSpPr>
        <p:spPr bwMode="auto">
          <a:xfrm>
            <a:off x="0" y="8761864"/>
            <a:ext cx="5165631" cy="45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smtId="4294967295"/>
            </a:defPPr>
            <a:lvl1pPr defTabSz="1149350">
              <a:defRPr sz="1500"/>
            </a:lvl1pPr>
          </a:lstStyle>
          <a:p>
            <a:endParaRPr lang="en-US" altLang="zh-CN"/>
          </a:p>
        </p:txBody>
      </p:sp>
      <p:sp>
        <p:nvSpPr>
          <p:cNvPr id="4103" name="Rectangle 7"/>
          <p:cNvSpPr>
            <a:spLocks noGrp="1" noChangeArrowheads="1"/>
          </p:cNvSpPr>
          <p:nvPr>
            <p:ph type="sldNum" sz="quarter" idx="5"/>
          </p:nvPr>
        </p:nvSpPr>
        <p:spPr bwMode="auto">
          <a:xfrm>
            <a:off x="6798290" y="8761864"/>
            <a:ext cx="5165631" cy="45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smtId="4294967295"/>
            </a:defPPr>
            <a:lvl1pPr algn="r" defTabSz="1149350">
              <a:defRPr sz="1500"/>
            </a:lvl1pPr>
          </a:lstStyle>
          <a:p>
            <a:fld id="{23124DF2-DDA8-402F-81DD-AC1D1E5694AB}" type="slidenum">
              <a:rPr lang="zh-CN" altLang="en-US"/>
              <a:t>‹#›</a:t>
            </a:fld>
            <a:endParaRPr lang="en-US" altLang="zh-CN"/>
          </a:p>
        </p:txBody>
      </p:sp>
    </p:spTree>
    <p:extLst>
      <p:ext uri="{BB962C8B-B14F-4D97-AF65-F5344CB8AC3E}">
        <p14:creationId xmlns:p14="http://schemas.microsoft.com/office/powerpoint/2010/main" val="1904019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457146"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914295"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371435"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828584"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2285730" algn="l" defTabSz="914295" rtl="0" eaLnBrk="1" latinLnBrk="0" hangingPunct="1">
      <a:defRPr sz="1000" kern="1200">
        <a:solidFill>
          <a:schemeClr val="tx1"/>
        </a:solidFill>
        <a:latin typeface="+mn-lt"/>
        <a:ea typeface="+mn-ea"/>
        <a:cs typeface="+mn-cs"/>
      </a:defRPr>
    </a:lvl6pPr>
    <a:lvl7pPr marL="2742876" algn="l" defTabSz="914295" rtl="0" eaLnBrk="1" latinLnBrk="0" hangingPunct="1">
      <a:defRPr sz="1000" kern="1200">
        <a:solidFill>
          <a:schemeClr val="tx1"/>
        </a:solidFill>
        <a:latin typeface="+mn-lt"/>
        <a:ea typeface="+mn-ea"/>
        <a:cs typeface="+mn-cs"/>
      </a:defRPr>
    </a:lvl7pPr>
    <a:lvl8pPr marL="3200019" algn="l" defTabSz="914295" rtl="0" eaLnBrk="1" latinLnBrk="0" hangingPunct="1">
      <a:defRPr sz="1000" kern="1200">
        <a:solidFill>
          <a:schemeClr val="tx1"/>
        </a:solidFill>
        <a:latin typeface="+mn-lt"/>
        <a:ea typeface="+mn-ea"/>
        <a:cs typeface="+mn-cs"/>
      </a:defRPr>
    </a:lvl8pPr>
    <a:lvl9pPr marL="3657165" algn="l" defTabSz="91429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p:spPr>
        <p:txBody>
          <a:bodyPr/>
          <a:lstStyle>
            <a:defPPr>
              <a:defRPr kern="1200" smtId="4294967295"/>
            </a:defPPr>
            <a:lvl1pPr defTabSz="1149350">
              <a:defRPr sz="2400">
                <a:solidFill>
                  <a:schemeClr val="tx1"/>
                </a:solidFill>
                <a:latin typeface="Times New Roman" pitchFamily="18" charset="0"/>
              </a:defRPr>
            </a:lvl1pPr>
            <a:lvl2pPr marL="742950" indent="-285750" defTabSz="1149350">
              <a:defRPr sz="2400">
                <a:solidFill>
                  <a:schemeClr val="tx1"/>
                </a:solidFill>
                <a:latin typeface="Times New Roman" pitchFamily="18" charset="0"/>
              </a:defRPr>
            </a:lvl2pPr>
            <a:lvl3pPr marL="1143000" indent="-228600" defTabSz="1149350">
              <a:defRPr sz="2400">
                <a:solidFill>
                  <a:schemeClr val="tx1"/>
                </a:solidFill>
                <a:latin typeface="Times New Roman" pitchFamily="18" charset="0"/>
              </a:defRPr>
            </a:lvl3pPr>
            <a:lvl4pPr marL="1600200" indent="-228600" defTabSz="1149350">
              <a:defRPr sz="2400">
                <a:solidFill>
                  <a:schemeClr val="tx1"/>
                </a:solidFill>
                <a:latin typeface="Times New Roman" pitchFamily="18" charset="0"/>
              </a:defRPr>
            </a:lvl4pPr>
            <a:lvl5pPr marL="2057400" indent="-228600" defTabSz="1149350">
              <a:defRPr sz="2400">
                <a:solidFill>
                  <a:schemeClr val="tx1"/>
                </a:solidFill>
                <a:latin typeface="Times New Roman" pitchFamily="18" charset="0"/>
              </a:defRPr>
            </a:lvl5pPr>
            <a:lvl6pPr marL="2514600" indent="-228600" defTabSz="1149350" eaLnBrk="0" fontAlgn="base" hangingPunct="0">
              <a:spcBef>
                <a:spcPct val="0"/>
              </a:spcBef>
              <a:spcAft>
                <a:spcPct val="0"/>
              </a:spcAft>
              <a:defRPr sz="2400">
                <a:solidFill>
                  <a:schemeClr val="tx1"/>
                </a:solidFill>
                <a:latin typeface="Times New Roman" pitchFamily="18" charset="0"/>
              </a:defRPr>
            </a:lvl6pPr>
            <a:lvl7pPr marL="2971800" indent="-228600" defTabSz="1149350" eaLnBrk="0" fontAlgn="base" hangingPunct="0">
              <a:spcBef>
                <a:spcPct val="0"/>
              </a:spcBef>
              <a:spcAft>
                <a:spcPct val="0"/>
              </a:spcAft>
              <a:defRPr sz="2400">
                <a:solidFill>
                  <a:schemeClr val="tx1"/>
                </a:solidFill>
                <a:latin typeface="Times New Roman" pitchFamily="18" charset="0"/>
              </a:defRPr>
            </a:lvl7pPr>
            <a:lvl8pPr marL="3429000" indent="-228600" defTabSz="1149350" eaLnBrk="0" fontAlgn="base" hangingPunct="0">
              <a:spcBef>
                <a:spcPct val="0"/>
              </a:spcBef>
              <a:spcAft>
                <a:spcPct val="0"/>
              </a:spcAft>
              <a:defRPr sz="2400">
                <a:solidFill>
                  <a:schemeClr val="tx1"/>
                </a:solidFill>
                <a:latin typeface="Times New Roman" pitchFamily="18" charset="0"/>
              </a:defRPr>
            </a:lvl8pPr>
            <a:lvl9pPr marL="3886200" indent="-228600" defTabSz="1149350" eaLnBrk="0" fontAlgn="base" hangingPunct="0">
              <a:spcBef>
                <a:spcPct val="0"/>
              </a:spcBef>
              <a:spcAft>
                <a:spcPct val="0"/>
              </a:spcAft>
              <a:defRPr sz="2400">
                <a:solidFill>
                  <a:schemeClr val="tx1"/>
                </a:solidFill>
                <a:latin typeface="Times New Roman" pitchFamily="18" charset="0"/>
              </a:defRPr>
            </a:lvl9pPr>
          </a:lstStyle>
          <a:p>
            <a:fld id="{D5580D61-8B82-42C3-9A37-58134866DD67}" type="slidenum">
              <a:rPr lang="zh-CN" altLang="en-US" sz="1500"/>
              <a:t>1</a:t>
            </a:fld>
            <a:endParaRPr lang="en-US" altLang="zh-CN" sz="1500"/>
          </a:p>
        </p:txBody>
      </p:sp>
      <p:sp>
        <p:nvSpPr>
          <p:cNvPr id="3075" name="Rectangle 2"/>
          <p:cNvSpPr>
            <a:spLocks noGrp="1" noRot="1" noChangeAspect="1" noChangeArrowheads="1" noTextEdit="1"/>
          </p:cNvSpPr>
          <p:nvPr>
            <p:ph type="sldImg"/>
          </p:nvPr>
        </p:nvSpPr>
        <p:spPr>
          <a:xfrm>
            <a:off x="3714750" y="685800"/>
            <a:ext cx="4533900" cy="3503613"/>
          </a:xfrm>
        </p:spPr>
      </p:sp>
      <p:sp>
        <p:nvSpPr>
          <p:cNvPr id="3076" name="Rectangle 3"/>
          <p:cNvSpPr>
            <a:spLocks noGrp="1" noChangeArrowheads="1"/>
          </p:cNvSpPr>
          <p:nvPr>
            <p:ph type="body" idx="1"/>
          </p:nvPr>
        </p:nvSpPr>
        <p:spPr>
          <a:noFill/>
        </p:spPr>
        <p:txBody>
          <a:bodyPr/>
          <a:lstStyle>
            <a:defPPr>
              <a:defRPr kern="1200" smtId="4294967295"/>
            </a:defP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8505" y="9658535"/>
            <a:ext cx="34206141" cy="6662912"/>
          </a:xfrm>
          <a:prstGeom prst="rect">
            <a:avLst/>
          </a:prstGeom>
        </p:spPr>
        <p:txBody>
          <a:bodyPr lIns="91429" tIns="45713" rIns="91429" bIns="45713"/>
          <a:lstStyle>
            <a:defPPr>
              <a:defRPr kern="1200" smtId="4294967295"/>
            </a:defPPr>
          </a:lstStyle>
          <a:p>
            <a:r>
              <a:rPr lang="en-US"/>
              <a:t>Click to edit Master title style</a:t>
            </a:r>
          </a:p>
        </p:txBody>
      </p:sp>
      <p:sp>
        <p:nvSpPr>
          <p:cNvPr id="3" name="Subtitle 2"/>
          <p:cNvSpPr>
            <a:spLocks noGrp="1"/>
          </p:cNvSpPr>
          <p:nvPr>
            <p:ph type="subTitle" idx="1"/>
          </p:nvPr>
        </p:nvSpPr>
        <p:spPr>
          <a:xfrm>
            <a:off x="6037002" y="17616852"/>
            <a:ext cx="28169153" cy="7946321"/>
          </a:xfrm>
          <a:prstGeom prst="rect">
            <a:avLst/>
          </a:prstGeom>
        </p:spPr>
        <p:txBody>
          <a:bodyPr lIns="91429" tIns="45713" rIns="91429" bIns="45713"/>
          <a:lstStyle>
            <a:defPPr>
              <a:defRPr kern="1200" smtId="4294967295"/>
            </a:defPPr>
            <a:lvl1pPr marL="0" indent="0" algn="ctr">
              <a:buNone/>
              <a:defRPr/>
            </a:lvl1pPr>
            <a:lvl2pPr marL="457146" indent="0" algn="ctr">
              <a:buNone/>
              <a:defRPr/>
            </a:lvl2pPr>
            <a:lvl3pPr marL="914295" indent="0" algn="ctr">
              <a:buNone/>
              <a:defRPr/>
            </a:lvl3pPr>
            <a:lvl4pPr marL="1371435" indent="0" algn="ctr">
              <a:buNone/>
              <a:defRPr/>
            </a:lvl4pPr>
            <a:lvl5pPr marL="1828584" indent="0" algn="ctr">
              <a:buNone/>
              <a:defRPr/>
            </a:lvl5pPr>
            <a:lvl6pPr marL="2285730" indent="0" algn="ctr">
              <a:buNone/>
              <a:defRPr/>
            </a:lvl6pPr>
            <a:lvl7pPr marL="2742876" indent="0" algn="ctr">
              <a:buNone/>
              <a:defRPr/>
            </a:lvl7pPr>
            <a:lvl8pPr marL="3200019" indent="0" algn="ctr">
              <a:buNone/>
              <a:defRPr/>
            </a:lvl8pPr>
            <a:lvl9pPr marL="3657165" indent="0" algn="ctr">
              <a:buNone/>
              <a:defRPr/>
            </a:lvl9pPr>
          </a:lstStyle>
          <a:p>
            <a:r>
              <a:rPr lang="en-US"/>
              <a:t>Click to edit Master subtitle style</a:t>
            </a:r>
          </a:p>
        </p:txBody>
      </p:sp>
    </p:spTree>
    <p:extLst>
      <p:ext uri="{BB962C8B-B14F-4D97-AF65-F5344CB8AC3E}">
        <p14:creationId xmlns:p14="http://schemas.microsoft.com/office/powerpoint/2010/main" val="411660122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11911" y="1244423"/>
            <a:ext cx="36219328" cy="5181600"/>
          </a:xfrm>
          <a:prstGeom prst="rect">
            <a:avLst/>
          </a:prstGeom>
        </p:spPr>
        <p:txBody>
          <a:bodyPr lIns="91429" tIns="45713" rIns="91429" bIns="45713"/>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011911" y="7253646"/>
            <a:ext cx="36219328" cy="20517999"/>
          </a:xfrm>
          <a:prstGeom prst="rect">
            <a:avLst/>
          </a:prstGeom>
        </p:spPr>
        <p:txBody>
          <a:bodyPr vert="eaVert" lIns="91429" tIns="45713" rIns="91429" bIns="45713"/>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3822054"/>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77047" y="1244426"/>
            <a:ext cx="9054184" cy="26527214"/>
          </a:xfrm>
          <a:prstGeom prst="rect">
            <a:avLst/>
          </a:prstGeom>
        </p:spPr>
        <p:txBody>
          <a:bodyPr vert="eaVert" lIns="91429" tIns="45713" rIns="91429" bIns="45713"/>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011908" y="1244426"/>
            <a:ext cx="27040937" cy="26527214"/>
          </a:xfrm>
          <a:prstGeom prst="rect">
            <a:avLst/>
          </a:prstGeom>
        </p:spPr>
        <p:txBody>
          <a:bodyPr vert="eaVert" lIns="91429" tIns="45713" rIns="91429" bIns="45713"/>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51270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1911" y="1244423"/>
            <a:ext cx="36219328" cy="5181600"/>
          </a:xfrm>
          <a:prstGeom prst="rect">
            <a:avLst/>
          </a:prstGeom>
        </p:spPr>
        <p:txBody>
          <a:bodyPr lIns="91429" tIns="45713" rIns="91429" bIns="45713"/>
          <a:lstStyle>
            <a:defPPr>
              <a:defRPr kern="1200" smtId="4294967295"/>
            </a:defPPr>
          </a:lstStyle>
          <a:p>
            <a:r>
              <a:rPr lang="en-US"/>
              <a:t>Click to edit Master title style</a:t>
            </a:r>
          </a:p>
        </p:txBody>
      </p:sp>
      <p:sp>
        <p:nvSpPr>
          <p:cNvPr id="3" name="Content Placeholder 2"/>
          <p:cNvSpPr>
            <a:spLocks noGrp="1"/>
          </p:cNvSpPr>
          <p:nvPr>
            <p:ph idx="1"/>
          </p:nvPr>
        </p:nvSpPr>
        <p:spPr>
          <a:xfrm>
            <a:off x="2011911" y="7253646"/>
            <a:ext cx="36219328" cy="20517999"/>
          </a:xfrm>
          <a:prstGeom prst="rect">
            <a:avLst/>
          </a:prstGeom>
        </p:spPr>
        <p:txBody>
          <a:bodyPr lIns="91429" tIns="45713" rIns="91429" bIns="45713"/>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308357"/>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941" y="19978262"/>
            <a:ext cx="34206141" cy="6174138"/>
          </a:xfrm>
          <a:prstGeom prst="rect">
            <a:avLst/>
          </a:prstGeom>
        </p:spPr>
        <p:txBody>
          <a:bodyPr lIns="91429" tIns="45713" rIns="91429" bIns="45713" anchor="t"/>
          <a:lstStyle>
            <a:defPPr>
              <a:defRPr kern="1200" smtId="4294967295"/>
            </a:defPPr>
            <a:lvl1pPr algn="l">
              <a:defRPr sz="3800" b="1" cap="all"/>
            </a:lvl1pPr>
          </a:lstStyle>
          <a:p>
            <a:r>
              <a:rPr lang="en-US"/>
              <a:t>Click to edit Master title style</a:t>
            </a:r>
          </a:p>
        </p:txBody>
      </p:sp>
      <p:sp>
        <p:nvSpPr>
          <p:cNvPr id="3" name="Text Placeholder 2"/>
          <p:cNvSpPr>
            <a:spLocks noGrp="1"/>
          </p:cNvSpPr>
          <p:nvPr>
            <p:ph type="body" idx="1"/>
          </p:nvPr>
        </p:nvSpPr>
        <p:spPr>
          <a:xfrm>
            <a:off x="3178941" y="13177403"/>
            <a:ext cx="34206141" cy="6800855"/>
          </a:xfrm>
          <a:prstGeom prst="rect">
            <a:avLst/>
          </a:prstGeom>
        </p:spPr>
        <p:txBody>
          <a:bodyPr lIns="91429" tIns="45713" rIns="91429" bIns="45713" anchor="b"/>
          <a:lstStyle>
            <a:defPPr>
              <a:defRPr kern="1200" smtId="4294967295"/>
            </a:defPPr>
            <a:lvl1pPr marL="0" indent="0">
              <a:buNone/>
              <a:defRPr sz="1900"/>
            </a:lvl1pPr>
            <a:lvl2pPr marL="457146" indent="0">
              <a:buNone/>
              <a:defRPr sz="1900"/>
            </a:lvl2pPr>
            <a:lvl3pPr marL="914295" indent="0">
              <a:buNone/>
              <a:defRPr sz="1600"/>
            </a:lvl3pPr>
            <a:lvl4pPr marL="1371435" indent="0">
              <a:buNone/>
              <a:defRPr sz="1600"/>
            </a:lvl4pPr>
            <a:lvl5pPr marL="1828584" indent="0">
              <a:buNone/>
              <a:defRPr sz="1600"/>
            </a:lvl5pPr>
            <a:lvl6pPr marL="2285730" indent="0">
              <a:buNone/>
              <a:defRPr sz="1600"/>
            </a:lvl6pPr>
            <a:lvl7pPr marL="2742876" indent="0">
              <a:buNone/>
              <a:defRPr sz="1600"/>
            </a:lvl7pPr>
            <a:lvl8pPr marL="3200019" indent="0">
              <a:buNone/>
              <a:defRPr sz="1600"/>
            </a:lvl8pPr>
            <a:lvl9pPr marL="3657165" indent="0">
              <a:buNone/>
              <a:defRPr sz="1600"/>
            </a:lvl9pPr>
          </a:lstStyle>
          <a:p>
            <a:pPr lvl="0"/>
            <a:r>
              <a:rPr lang="en-US"/>
              <a:t>Click to edit Master text styles</a:t>
            </a:r>
          </a:p>
        </p:txBody>
      </p:sp>
    </p:spTree>
    <p:extLst>
      <p:ext uri="{BB962C8B-B14F-4D97-AF65-F5344CB8AC3E}">
        <p14:creationId xmlns:p14="http://schemas.microsoft.com/office/powerpoint/2010/main" val="1722449652"/>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11911" y="1244423"/>
            <a:ext cx="36219328" cy="5181600"/>
          </a:xfrm>
          <a:prstGeom prst="rect">
            <a:avLst/>
          </a:prstGeom>
        </p:spPr>
        <p:txBody>
          <a:bodyPr lIns="91429" tIns="45713" rIns="91429" bIns="45713"/>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011900" y="7253646"/>
            <a:ext cx="18047562" cy="20517999"/>
          </a:xfrm>
          <a:prstGeom prst="rect">
            <a:avLst/>
          </a:prstGeom>
        </p:spPr>
        <p:txBody>
          <a:bodyPr lIns="91429" tIns="45713" rIns="91429" bIns="45713"/>
          <a:lstStyle>
            <a:defPPr>
              <a:defRPr kern="1200" smtId="4294967295"/>
            </a:defPPr>
            <a:lvl1pPr>
              <a:defRPr sz="2900"/>
            </a:lvl1pPr>
            <a:lvl2pPr>
              <a:defRPr sz="25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183669" y="7253646"/>
            <a:ext cx="18047562" cy="20517999"/>
          </a:xfrm>
          <a:prstGeom prst="rect">
            <a:avLst/>
          </a:prstGeom>
        </p:spPr>
        <p:txBody>
          <a:bodyPr lIns="91429" tIns="45713" rIns="91429" bIns="45713"/>
          <a:lstStyle>
            <a:defPPr>
              <a:defRPr kern="1200" smtId="4294967295"/>
            </a:defPPr>
            <a:lvl1pPr>
              <a:defRPr sz="2900"/>
            </a:lvl1pPr>
            <a:lvl2pPr>
              <a:defRPr sz="25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497320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911" y="1244423"/>
            <a:ext cx="36219328" cy="5181600"/>
          </a:xfrm>
          <a:prstGeom prst="rect">
            <a:avLst/>
          </a:prstGeom>
        </p:spPr>
        <p:txBody>
          <a:bodyPr lIns="91429" tIns="45713" rIns="91429" bIns="45713"/>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011897" y="6959778"/>
            <a:ext cx="17781035" cy="2899662"/>
          </a:xfrm>
          <a:prstGeom prst="rect">
            <a:avLst/>
          </a:prstGeom>
        </p:spPr>
        <p:txBody>
          <a:bodyPr lIns="91429" tIns="45713" rIns="91429" bIns="45713" anchor="b"/>
          <a:lstStyle>
            <a:defPPr>
              <a:defRPr kern="1200" smtId="4294967295"/>
            </a:defPPr>
            <a:lvl1pPr marL="0" indent="0">
              <a:buNone/>
              <a:defRPr sz="2500" b="1"/>
            </a:lvl1pPr>
            <a:lvl2pPr marL="457146" indent="0">
              <a:buNone/>
              <a:defRPr sz="1900" b="1"/>
            </a:lvl2pPr>
            <a:lvl3pPr marL="914295" indent="0">
              <a:buNone/>
              <a:defRPr sz="1900" b="1"/>
            </a:lvl3pPr>
            <a:lvl4pPr marL="1371435" indent="0">
              <a:buNone/>
              <a:defRPr sz="1600" b="1"/>
            </a:lvl4pPr>
            <a:lvl5pPr marL="1828584" indent="0">
              <a:buNone/>
              <a:defRPr sz="1600" b="1"/>
            </a:lvl5pPr>
            <a:lvl6pPr marL="2285730" indent="0">
              <a:buNone/>
              <a:defRPr sz="1600" b="1"/>
            </a:lvl6pPr>
            <a:lvl7pPr marL="2742876" indent="0">
              <a:buNone/>
              <a:defRPr sz="1600" b="1"/>
            </a:lvl7pPr>
            <a:lvl8pPr marL="3200019" indent="0">
              <a:buNone/>
              <a:defRPr sz="1600" b="1"/>
            </a:lvl8pPr>
            <a:lvl9pPr marL="3657165" indent="0">
              <a:buNone/>
              <a:defRPr sz="1600" b="1"/>
            </a:lvl9pPr>
          </a:lstStyle>
          <a:p>
            <a:pPr lvl="0"/>
            <a:r>
              <a:rPr lang="en-US"/>
              <a:t>Click to edit Master text styles</a:t>
            </a:r>
          </a:p>
        </p:txBody>
      </p:sp>
      <p:sp>
        <p:nvSpPr>
          <p:cNvPr id="4" name="Content Placeholder 3"/>
          <p:cNvSpPr>
            <a:spLocks noGrp="1"/>
          </p:cNvSpPr>
          <p:nvPr>
            <p:ph sz="half" idx="2"/>
          </p:nvPr>
        </p:nvSpPr>
        <p:spPr>
          <a:xfrm>
            <a:off x="2011897" y="9859441"/>
            <a:ext cx="17781035" cy="17912201"/>
          </a:xfrm>
          <a:prstGeom prst="rect">
            <a:avLst/>
          </a:prstGeom>
        </p:spPr>
        <p:txBody>
          <a:bodyPr lIns="91429" tIns="45713" rIns="91429" bIns="45713"/>
          <a:lstStyle>
            <a:defPPr>
              <a:defRPr kern="1200" smtId="4294967295"/>
            </a:defPPr>
            <a:lvl1pPr>
              <a:defRPr sz="2500"/>
            </a:lvl1pPr>
            <a:lvl2pPr>
              <a:defRPr sz="19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42431" y="6959778"/>
            <a:ext cx="17788800" cy="2899662"/>
          </a:xfrm>
          <a:prstGeom prst="rect">
            <a:avLst/>
          </a:prstGeom>
        </p:spPr>
        <p:txBody>
          <a:bodyPr lIns="91429" tIns="45713" rIns="91429" bIns="45713" anchor="b"/>
          <a:lstStyle>
            <a:defPPr>
              <a:defRPr kern="1200" smtId="4294967295"/>
            </a:defPPr>
            <a:lvl1pPr marL="0" indent="0">
              <a:buNone/>
              <a:defRPr sz="2500" b="1"/>
            </a:lvl1pPr>
            <a:lvl2pPr marL="457146" indent="0">
              <a:buNone/>
              <a:defRPr sz="1900" b="1"/>
            </a:lvl2pPr>
            <a:lvl3pPr marL="914295" indent="0">
              <a:buNone/>
              <a:defRPr sz="1900" b="1"/>
            </a:lvl3pPr>
            <a:lvl4pPr marL="1371435" indent="0">
              <a:buNone/>
              <a:defRPr sz="1600" b="1"/>
            </a:lvl4pPr>
            <a:lvl5pPr marL="1828584" indent="0">
              <a:buNone/>
              <a:defRPr sz="1600" b="1"/>
            </a:lvl5pPr>
            <a:lvl6pPr marL="2285730" indent="0">
              <a:buNone/>
              <a:defRPr sz="1600" b="1"/>
            </a:lvl6pPr>
            <a:lvl7pPr marL="2742876" indent="0">
              <a:buNone/>
              <a:defRPr sz="1600" b="1"/>
            </a:lvl7pPr>
            <a:lvl8pPr marL="3200019" indent="0">
              <a:buNone/>
              <a:defRPr sz="1600" b="1"/>
            </a:lvl8pPr>
            <a:lvl9pPr marL="36571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0442431" y="9859441"/>
            <a:ext cx="17788800" cy="17912201"/>
          </a:xfrm>
          <a:prstGeom prst="rect">
            <a:avLst/>
          </a:prstGeom>
        </p:spPr>
        <p:txBody>
          <a:bodyPr lIns="91429" tIns="45713" rIns="91429" bIns="45713"/>
          <a:lstStyle>
            <a:defPPr>
              <a:defRPr kern="1200" smtId="4294967295"/>
            </a:defPPr>
            <a:lvl1pPr>
              <a:defRPr sz="2500"/>
            </a:lvl1pPr>
            <a:lvl2pPr>
              <a:defRPr sz="19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596146"/>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11911" y="1244423"/>
            <a:ext cx="36219328" cy="5181600"/>
          </a:xfrm>
          <a:prstGeom prst="rect">
            <a:avLst/>
          </a:prstGeom>
        </p:spPr>
        <p:txBody>
          <a:bodyPr lIns="91429" tIns="45713" rIns="91429" bIns="45713"/>
          <a:lstStyle>
            <a:defPPr>
              <a:defRPr kern="1200" smtId="4294967295"/>
            </a:defPPr>
          </a:lstStyle>
          <a:p>
            <a:r>
              <a:rPr lang="en-US"/>
              <a:t>Click to edit Master title style</a:t>
            </a:r>
          </a:p>
        </p:txBody>
      </p:sp>
    </p:spTree>
    <p:extLst>
      <p:ext uri="{BB962C8B-B14F-4D97-AF65-F5344CB8AC3E}">
        <p14:creationId xmlns:p14="http://schemas.microsoft.com/office/powerpoint/2010/main" val="224570457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981060"/>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908" y="1238434"/>
            <a:ext cx="13239710" cy="5267063"/>
          </a:xfrm>
          <a:prstGeom prst="rect">
            <a:avLst/>
          </a:prstGeom>
        </p:spPr>
        <p:txBody>
          <a:bodyPr lIns="91429" tIns="45713" rIns="91429" bIns="45713" anchor="b"/>
          <a:lstStyle>
            <a:defPPr>
              <a:defRPr kern="1200" smtId="4294967295"/>
            </a:defPPr>
            <a:lvl1pPr algn="l">
              <a:defRPr sz="1900" b="1"/>
            </a:lvl1pPr>
          </a:lstStyle>
          <a:p>
            <a:r>
              <a:rPr lang="en-US"/>
              <a:t>Click to edit Master title style</a:t>
            </a:r>
          </a:p>
        </p:txBody>
      </p:sp>
      <p:sp>
        <p:nvSpPr>
          <p:cNvPr id="3" name="Content Placeholder 2"/>
          <p:cNvSpPr>
            <a:spLocks noGrp="1"/>
          </p:cNvSpPr>
          <p:nvPr>
            <p:ph idx="1"/>
          </p:nvPr>
        </p:nvSpPr>
        <p:spPr>
          <a:xfrm>
            <a:off x="15734205" y="1238424"/>
            <a:ext cx="22497025" cy="26533215"/>
          </a:xfrm>
          <a:prstGeom prst="rect">
            <a:avLst/>
          </a:prstGeom>
        </p:spPr>
        <p:txBody>
          <a:bodyPr lIns="91429" tIns="45713" rIns="91429" bIns="45713"/>
          <a:lstStyle>
            <a:defPPr>
              <a:defRPr kern="1200" smtId="4294967295"/>
            </a:defPPr>
            <a:lvl1pPr>
              <a:defRPr sz="3500"/>
            </a:lvl1pPr>
            <a:lvl2pPr>
              <a:defRPr sz="2900"/>
            </a:lvl2pPr>
            <a:lvl3pPr>
              <a:defRPr sz="25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908" y="6505498"/>
            <a:ext cx="13239710" cy="21266152"/>
          </a:xfrm>
          <a:prstGeom prst="rect">
            <a:avLst/>
          </a:prstGeom>
        </p:spPr>
        <p:txBody>
          <a:bodyPr lIns="91429" tIns="45713" rIns="91429" bIns="45713"/>
          <a:lstStyle>
            <a:defPPr>
              <a:defRPr kern="1200" smtId="4294967295"/>
            </a:defPPr>
            <a:lvl1pPr marL="0" indent="0">
              <a:buNone/>
              <a:defRPr sz="1600"/>
            </a:lvl1pPr>
            <a:lvl2pPr marL="457146" indent="0">
              <a:buNone/>
              <a:defRPr sz="1000"/>
            </a:lvl2pPr>
            <a:lvl3pPr marL="914295" indent="0">
              <a:buNone/>
              <a:defRPr sz="1000"/>
            </a:lvl3pPr>
            <a:lvl4pPr marL="1371435" indent="0">
              <a:buNone/>
              <a:defRPr sz="1000"/>
            </a:lvl4pPr>
            <a:lvl5pPr marL="1828584" indent="0">
              <a:buNone/>
              <a:defRPr sz="1000"/>
            </a:lvl5pPr>
            <a:lvl6pPr marL="2285730" indent="0">
              <a:buNone/>
              <a:defRPr sz="1000"/>
            </a:lvl6pPr>
            <a:lvl7pPr marL="2742876" indent="0">
              <a:buNone/>
              <a:defRPr sz="1000"/>
            </a:lvl7pPr>
            <a:lvl8pPr marL="3200019" indent="0">
              <a:buNone/>
              <a:defRPr sz="1000"/>
            </a:lvl8pPr>
            <a:lvl9pPr marL="3657165" indent="0">
              <a:buNone/>
              <a:defRPr sz="1000"/>
            </a:lvl9pPr>
          </a:lstStyle>
          <a:p>
            <a:pPr lvl="0"/>
            <a:r>
              <a:rPr lang="en-US"/>
              <a:t>Click to edit Master text styles</a:t>
            </a:r>
          </a:p>
        </p:txBody>
      </p:sp>
    </p:spTree>
    <p:extLst>
      <p:ext uri="{BB962C8B-B14F-4D97-AF65-F5344CB8AC3E}">
        <p14:creationId xmlns:p14="http://schemas.microsoft.com/office/powerpoint/2010/main" val="4111754677"/>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8462" y="21762420"/>
            <a:ext cx="24145359" cy="2569814"/>
          </a:xfrm>
          <a:prstGeom prst="rect">
            <a:avLst/>
          </a:prstGeom>
        </p:spPr>
        <p:txBody>
          <a:bodyPr lIns="91429" tIns="45713" rIns="91429" bIns="45713" anchor="b"/>
          <a:lstStyle>
            <a:defPPr>
              <a:defRPr kern="1200" smtId="4294967295"/>
            </a:defPPr>
            <a:lvl1pPr algn="l">
              <a:defRPr sz="1900" b="1"/>
            </a:lvl1pPr>
          </a:lstStyle>
          <a:p>
            <a:r>
              <a:rPr lang="en-US"/>
              <a:t>Click to edit Master title style</a:t>
            </a:r>
          </a:p>
        </p:txBody>
      </p:sp>
      <p:sp>
        <p:nvSpPr>
          <p:cNvPr id="3" name="Picture Placeholder 2"/>
          <p:cNvSpPr>
            <a:spLocks noGrp="1"/>
          </p:cNvSpPr>
          <p:nvPr>
            <p:ph type="pic" idx="1"/>
          </p:nvPr>
        </p:nvSpPr>
        <p:spPr>
          <a:xfrm>
            <a:off x="7888462" y="2778215"/>
            <a:ext cx="24145359" cy="18652866"/>
          </a:xfrm>
          <a:prstGeom prst="rect">
            <a:avLst/>
          </a:prstGeom>
        </p:spPr>
        <p:txBody>
          <a:bodyPr lIns="91429" tIns="45713" rIns="91429" bIns="45713"/>
          <a:lstStyle>
            <a:defPPr>
              <a:defRPr kern="1200" smtId="4294967295"/>
            </a:defPPr>
            <a:lvl1pPr marL="0" indent="0">
              <a:buNone/>
              <a:defRPr sz="3500"/>
            </a:lvl1pPr>
            <a:lvl2pPr marL="457146" indent="0">
              <a:buNone/>
              <a:defRPr sz="2900"/>
            </a:lvl2pPr>
            <a:lvl3pPr marL="914295" indent="0">
              <a:buNone/>
              <a:defRPr sz="2500"/>
            </a:lvl3pPr>
            <a:lvl4pPr marL="1371435" indent="0">
              <a:buNone/>
              <a:defRPr sz="1900"/>
            </a:lvl4pPr>
            <a:lvl5pPr marL="1828584" indent="0">
              <a:buNone/>
              <a:defRPr sz="1900"/>
            </a:lvl5pPr>
            <a:lvl6pPr marL="2285730" indent="0">
              <a:buNone/>
              <a:defRPr sz="1900"/>
            </a:lvl6pPr>
            <a:lvl7pPr marL="2742876" indent="0">
              <a:buNone/>
              <a:defRPr sz="1900"/>
            </a:lvl7pPr>
            <a:lvl8pPr marL="3200019" indent="0">
              <a:buNone/>
              <a:defRPr sz="1900"/>
            </a:lvl8pPr>
            <a:lvl9pPr marL="3657165" indent="0">
              <a:buNone/>
              <a:defRPr sz="1900"/>
            </a:lvl9pPr>
          </a:lstStyle>
          <a:p>
            <a:pPr lvl="0"/>
            <a:endParaRPr lang="en-US" noProof="0"/>
          </a:p>
        </p:txBody>
      </p:sp>
      <p:sp>
        <p:nvSpPr>
          <p:cNvPr id="4" name="Text Placeholder 3"/>
          <p:cNvSpPr>
            <a:spLocks noGrp="1"/>
          </p:cNvSpPr>
          <p:nvPr>
            <p:ph type="body" sz="half" idx="2"/>
          </p:nvPr>
        </p:nvSpPr>
        <p:spPr>
          <a:xfrm>
            <a:off x="7888462" y="24332238"/>
            <a:ext cx="24145359" cy="3647808"/>
          </a:xfrm>
          <a:prstGeom prst="rect">
            <a:avLst/>
          </a:prstGeom>
        </p:spPr>
        <p:txBody>
          <a:bodyPr lIns="91429" tIns="45713" rIns="91429" bIns="45713"/>
          <a:lstStyle>
            <a:defPPr>
              <a:defRPr kern="1200" smtId="4294967295"/>
            </a:defPPr>
            <a:lvl1pPr marL="0" indent="0">
              <a:buNone/>
              <a:defRPr sz="1600"/>
            </a:lvl1pPr>
            <a:lvl2pPr marL="457146" indent="0">
              <a:buNone/>
              <a:defRPr sz="1000"/>
            </a:lvl2pPr>
            <a:lvl3pPr marL="914295" indent="0">
              <a:buNone/>
              <a:defRPr sz="1000"/>
            </a:lvl3pPr>
            <a:lvl4pPr marL="1371435" indent="0">
              <a:buNone/>
              <a:defRPr sz="1000"/>
            </a:lvl4pPr>
            <a:lvl5pPr marL="1828584" indent="0">
              <a:buNone/>
              <a:defRPr sz="1000"/>
            </a:lvl5pPr>
            <a:lvl6pPr marL="2285730" indent="0">
              <a:buNone/>
              <a:defRPr sz="1000"/>
            </a:lvl6pPr>
            <a:lvl7pPr marL="2742876" indent="0">
              <a:buNone/>
              <a:defRPr sz="1000"/>
            </a:lvl7pPr>
            <a:lvl8pPr marL="3200019" indent="0">
              <a:buNone/>
              <a:defRPr sz="1000"/>
            </a:lvl8pPr>
            <a:lvl9pPr marL="3657165" indent="0">
              <a:buNone/>
              <a:defRPr sz="1000"/>
            </a:lvl9pPr>
          </a:lstStyle>
          <a:p>
            <a:pPr lvl="0"/>
            <a:r>
              <a:rPr lang="en-US"/>
              <a:t>Click to edit Master text styles</a:t>
            </a:r>
          </a:p>
        </p:txBody>
      </p:sp>
    </p:spTree>
    <p:extLst>
      <p:ext uri="{BB962C8B-B14F-4D97-AF65-F5344CB8AC3E}">
        <p14:creationId xmlns:p14="http://schemas.microsoft.com/office/powerpoint/2010/main" val="67395915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New picture"/>
          <p:cNvPicPr/>
          <p:nvPr/>
        </p:nvPicPr>
        <p:blipFill>
          <a:blip r:embed="rId13"/>
          <a:stretch>
            <a:fillRect/>
          </a:stretch>
        </p:blipFill>
        <p:spPr>
          <a:xfrm rot="16200000">
            <a:off x="-10746556" y="15605013"/>
            <a:ext cx="13481758" cy="4005684"/>
          </a:xfrm>
          <a:prstGeom prst="rect">
            <a:avLst/>
          </a:prstGeom>
        </p:spPr>
      </p:pic>
      <p:pic>
        <p:nvPicPr>
          <p:cNvPr id="3" name="New picture"/>
          <p:cNvPicPr/>
          <p:nvPr/>
        </p:nvPicPr>
        <p:blipFill>
          <a:blip r:embed="rId13"/>
          <a:stretch>
            <a:fillRect/>
          </a:stretch>
        </p:blipFill>
        <p:spPr>
          <a:xfrm rot="5400000">
            <a:off x="37507930" y="15605013"/>
            <a:ext cx="13481758" cy="4005684"/>
          </a:xfrm>
          <a:prstGeom prst="rect">
            <a:avLst/>
          </a:prstGeom>
        </p:spPr>
      </p:pic>
      <p:pic>
        <p:nvPicPr>
          <p:cNvPr id="4" name="New picture"/>
          <p:cNvPicPr/>
          <p:nvPr/>
        </p:nvPicPr>
        <p:blipFill>
          <a:blip r:embed="rId14"/>
          <a:stretch>
            <a:fillRect/>
          </a:stretch>
        </p:blipFill>
        <p:spPr>
          <a:xfrm>
            <a:off x="6381155" y="31569385"/>
            <a:ext cx="27480840" cy="1463321"/>
          </a:xfrm>
          <a:prstGeom prst="rect">
            <a:avLst/>
          </a:prstGeom>
        </p:spPr>
      </p:pic>
      <p:sp>
        <p:nvSpPr>
          <p:cNvPr id="5" name="New shape"/>
          <p:cNvSpPr/>
          <p:nvPr/>
        </p:nvSpPr>
        <p:spPr>
          <a:xfrm>
            <a:off x="6381146" y="32109137"/>
            <a:ext cx="20121563" cy="1199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3" rIns="91429" bIns="45713" rtlCol="0" anchor="ctr"/>
          <a:lstStyle/>
          <a:p>
            <a:pPr algn="l"/>
            <a:r>
              <a:rPr sz="4800" smtId="4294967295">
                <a:solidFill>
                  <a:srgbClr val="808080"/>
                </a:solidFill>
              </a:rPr>
              <a:t>Template ID: ponderingpeacock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txStyles>
    <p:titleStyle>
      <a:defPPr>
        <a:defRPr kern="1200" smtId="4294967295"/>
      </a:defPPr>
      <a:lvl1pPr algn="ctr" defTabSz="3074623" rtl="0" eaLnBrk="0" fontAlgn="base" hangingPunct="0">
        <a:spcBef>
          <a:spcPct val="0"/>
        </a:spcBef>
        <a:spcAft>
          <a:spcPct val="0"/>
        </a:spcAft>
        <a:defRPr sz="15000">
          <a:solidFill>
            <a:schemeClr val="tx2"/>
          </a:solidFill>
          <a:latin typeface="+mj-lt"/>
          <a:ea typeface="+mj-ea"/>
          <a:cs typeface="+mj-cs"/>
        </a:defRPr>
      </a:lvl1pPr>
      <a:lvl2pPr algn="ctr" defTabSz="3074623" rtl="0" eaLnBrk="0" fontAlgn="base" hangingPunct="0">
        <a:spcBef>
          <a:spcPct val="0"/>
        </a:spcBef>
        <a:spcAft>
          <a:spcPct val="0"/>
        </a:spcAft>
        <a:defRPr sz="15000">
          <a:solidFill>
            <a:schemeClr val="tx2"/>
          </a:solidFill>
          <a:latin typeface="Times New Roman" pitchFamily="18" charset="0"/>
        </a:defRPr>
      </a:lvl2pPr>
      <a:lvl3pPr algn="ctr" defTabSz="3074623" rtl="0" eaLnBrk="0" fontAlgn="base" hangingPunct="0">
        <a:spcBef>
          <a:spcPct val="0"/>
        </a:spcBef>
        <a:spcAft>
          <a:spcPct val="0"/>
        </a:spcAft>
        <a:defRPr sz="15000">
          <a:solidFill>
            <a:schemeClr val="tx2"/>
          </a:solidFill>
          <a:latin typeface="Times New Roman" pitchFamily="18" charset="0"/>
        </a:defRPr>
      </a:lvl3pPr>
      <a:lvl4pPr algn="ctr" defTabSz="3074623" rtl="0" eaLnBrk="0" fontAlgn="base" hangingPunct="0">
        <a:spcBef>
          <a:spcPct val="0"/>
        </a:spcBef>
        <a:spcAft>
          <a:spcPct val="0"/>
        </a:spcAft>
        <a:defRPr sz="15000">
          <a:solidFill>
            <a:schemeClr val="tx2"/>
          </a:solidFill>
          <a:latin typeface="Times New Roman" pitchFamily="18" charset="0"/>
        </a:defRPr>
      </a:lvl4pPr>
      <a:lvl5pPr algn="ctr" defTabSz="3074623" rtl="0" eaLnBrk="0" fontAlgn="base" hangingPunct="0">
        <a:spcBef>
          <a:spcPct val="0"/>
        </a:spcBef>
        <a:spcAft>
          <a:spcPct val="0"/>
        </a:spcAft>
        <a:defRPr sz="15000">
          <a:solidFill>
            <a:schemeClr val="tx2"/>
          </a:solidFill>
          <a:latin typeface="Times New Roman" pitchFamily="18" charset="0"/>
        </a:defRPr>
      </a:lvl5pPr>
      <a:lvl6pPr marL="457146" algn="ctr" defTabSz="3074623" rtl="0" eaLnBrk="0" fontAlgn="base" hangingPunct="0">
        <a:spcBef>
          <a:spcPct val="0"/>
        </a:spcBef>
        <a:spcAft>
          <a:spcPct val="0"/>
        </a:spcAft>
        <a:defRPr sz="15000">
          <a:solidFill>
            <a:schemeClr val="tx2"/>
          </a:solidFill>
          <a:latin typeface="Times New Roman" pitchFamily="18" charset="0"/>
        </a:defRPr>
      </a:lvl6pPr>
      <a:lvl7pPr marL="914295" algn="ctr" defTabSz="3074623" rtl="0" eaLnBrk="0" fontAlgn="base" hangingPunct="0">
        <a:spcBef>
          <a:spcPct val="0"/>
        </a:spcBef>
        <a:spcAft>
          <a:spcPct val="0"/>
        </a:spcAft>
        <a:defRPr sz="15000">
          <a:solidFill>
            <a:schemeClr val="tx2"/>
          </a:solidFill>
          <a:latin typeface="Times New Roman" pitchFamily="18" charset="0"/>
        </a:defRPr>
      </a:lvl7pPr>
      <a:lvl8pPr marL="1371435" algn="ctr" defTabSz="3074623" rtl="0" eaLnBrk="0" fontAlgn="base" hangingPunct="0">
        <a:spcBef>
          <a:spcPct val="0"/>
        </a:spcBef>
        <a:spcAft>
          <a:spcPct val="0"/>
        </a:spcAft>
        <a:defRPr sz="15000">
          <a:solidFill>
            <a:schemeClr val="tx2"/>
          </a:solidFill>
          <a:latin typeface="Times New Roman" pitchFamily="18" charset="0"/>
        </a:defRPr>
      </a:lvl8pPr>
      <a:lvl9pPr marL="1828584" algn="ctr" defTabSz="3074623" rtl="0" eaLnBrk="0" fontAlgn="base" hangingPunct="0">
        <a:spcBef>
          <a:spcPct val="0"/>
        </a:spcBef>
        <a:spcAft>
          <a:spcPct val="0"/>
        </a:spcAft>
        <a:defRPr sz="15000">
          <a:solidFill>
            <a:schemeClr val="tx2"/>
          </a:solidFill>
          <a:latin typeface="Times New Roman" pitchFamily="18" charset="0"/>
        </a:defRPr>
      </a:lvl9pPr>
    </p:titleStyle>
    <p:bodyStyle>
      <a:defPPr>
        <a:defRPr kern="1200" smtId="4294967295"/>
      </a:defPPr>
      <a:lvl1pPr marL="1150799" indent="-1150799" algn="l" defTabSz="3074623" rtl="0" eaLnBrk="0" fontAlgn="base" hangingPunct="0">
        <a:spcBef>
          <a:spcPct val="20000"/>
        </a:spcBef>
        <a:spcAft>
          <a:spcPct val="0"/>
        </a:spcAft>
        <a:buChar char="•"/>
        <a:defRPr sz="10500">
          <a:solidFill>
            <a:schemeClr val="tx1"/>
          </a:solidFill>
          <a:latin typeface="+mn-lt"/>
          <a:ea typeface="+mn-ea"/>
          <a:cs typeface="+mn-cs"/>
        </a:defRPr>
      </a:lvl1pPr>
      <a:lvl2pPr marL="2496842" indent="-960323" algn="l" defTabSz="3074623" rtl="0" eaLnBrk="0" fontAlgn="base" hangingPunct="0">
        <a:spcBef>
          <a:spcPct val="20000"/>
        </a:spcBef>
        <a:spcAft>
          <a:spcPct val="0"/>
        </a:spcAft>
        <a:buChar char="–"/>
        <a:defRPr sz="9600">
          <a:solidFill>
            <a:schemeClr val="tx1"/>
          </a:solidFill>
          <a:latin typeface="+mn-lt"/>
        </a:defRPr>
      </a:lvl2pPr>
      <a:lvl3pPr marL="3842881" indent="-768258" algn="l" defTabSz="3074623" rtl="0" eaLnBrk="0" fontAlgn="base" hangingPunct="0">
        <a:spcBef>
          <a:spcPct val="20000"/>
        </a:spcBef>
        <a:spcAft>
          <a:spcPct val="0"/>
        </a:spcAft>
        <a:buChar char="•"/>
        <a:defRPr sz="8300">
          <a:solidFill>
            <a:schemeClr val="tx1"/>
          </a:solidFill>
          <a:latin typeface="+mn-lt"/>
        </a:defRPr>
      </a:lvl3pPr>
      <a:lvl4pPr marL="5384163" indent="-773018" algn="l" defTabSz="3074623" rtl="0" eaLnBrk="0" fontAlgn="base" hangingPunct="0">
        <a:spcBef>
          <a:spcPct val="20000"/>
        </a:spcBef>
        <a:spcAft>
          <a:spcPct val="0"/>
        </a:spcAft>
        <a:buChar char="–"/>
        <a:defRPr sz="6700">
          <a:solidFill>
            <a:schemeClr val="tx1"/>
          </a:solidFill>
          <a:latin typeface="+mn-lt"/>
        </a:defRPr>
      </a:lvl4pPr>
      <a:lvl5pPr marL="6920676" indent="-768258" algn="l" defTabSz="3074623" rtl="0" eaLnBrk="0" fontAlgn="base" hangingPunct="0">
        <a:spcBef>
          <a:spcPct val="20000"/>
        </a:spcBef>
        <a:spcAft>
          <a:spcPct val="0"/>
        </a:spcAft>
        <a:buChar char="»"/>
        <a:defRPr sz="6700">
          <a:solidFill>
            <a:schemeClr val="tx1"/>
          </a:solidFill>
          <a:latin typeface="+mn-lt"/>
        </a:defRPr>
      </a:lvl5pPr>
      <a:lvl6pPr marL="7377825" indent="-768258" algn="l" defTabSz="3074623" rtl="0" eaLnBrk="0" fontAlgn="base" hangingPunct="0">
        <a:spcBef>
          <a:spcPct val="20000"/>
        </a:spcBef>
        <a:spcAft>
          <a:spcPct val="0"/>
        </a:spcAft>
        <a:buChar char="»"/>
        <a:defRPr sz="6700">
          <a:solidFill>
            <a:schemeClr val="tx1"/>
          </a:solidFill>
          <a:latin typeface="+mn-lt"/>
        </a:defRPr>
      </a:lvl6pPr>
      <a:lvl7pPr marL="7834971" indent="-768258" algn="l" defTabSz="3074623" rtl="0" eaLnBrk="0" fontAlgn="base" hangingPunct="0">
        <a:spcBef>
          <a:spcPct val="20000"/>
        </a:spcBef>
        <a:spcAft>
          <a:spcPct val="0"/>
        </a:spcAft>
        <a:buChar char="»"/>
        <a:defRPr sz="6700">
          <a:solidFill>
            <a:schemeClr val="tx1"/>
          </a:solidFill>
          <a:latin typeface="+mn-lt"/>
        </a:defRPr>
      </a:lvl7pPr>
      <a:lvl8pPr marL="8292117" indent="-768258" algn="l" defTabSz="3074623" rtl="0" eaLnBrk="0" fontAlgn="base" hangingPunct="0">
        <a:spcBef>
          <a:spcPct val="20000"/>
        </a:spcBef>
        <a:spcAft>
          <a:spcPct val="0"/>
        </a:spcAft>
        <a:buChar char="»"/>
        <a:defRPr sz="6700">
          <a:solidFill>
            <a:schemeClr val="tx1"/>
          </a:solidFill>
          <a:latin typeface="+mn-lt"/>
        </a:defRPr>
      </a:lvl8pPr>
      <a:lvl9pPr marL="8749259" indent="-768258" algn="l" defTabSz="3074623" rtl="0" eaLnBrk="0" fontAlgn="base" hangingPunct="0">
        <a:spcBef>
          <a:spcPct val="20000"/>
        </a:spcBef>
        <a:spcAft>
          <a:spcPct val="0"/>
        </a:spcAft>
        <a:buChar char="»"/>
        <a:defRPr sz="6700">
          <a:solidFill>
            <a:schemeClr val="tx1"/>
          </a:solidFill>
          <a:latin typeface="+mn-lt"/>
        </a:defRPr>
      </a:lvl9pPr>
    </p:bodyStyle>
    <p:otherStyle>
      <a:defPPr>
        <a:defRPr lang="en-US"/>
      </a:defPPr>
      <a:lvl1pPr marL="0" algn="l" defTabSz="914295" rtl="0" eaLnBrk="1" latinLnBrk="0" hangingPunct="1">
        <a:defRPr sz="1900" kern="1200">
          <a:solidFill>
            <a:schemeClr val="tx1"/>
          </a:solidFill>
          <a:latin typeface="+mn-lt"/>
          <a:ea typeface="+mn-ea"/>
          <a:cs typeface="+mn-cs"/>
        </a:defRPr>
      </a:lvl1pPr>
      <a:lvl2pPr marL="457146" algn="l" defTabSz="914295" rtl="0" eaLnBrk="1" latinLnBrk="0" hangingPunct="1">
        <a:defRPr sz="1900" kern="1200">
          <a:solidFill>
            <a:schemeClr val="tx1"/>
          </a:solidFill>
          <a:latin typeface="+mn-lt"/>
          <a:ea typeface="+mn-ea"/>
          <a:cs typeface="+mn-cs"/>
        </a:defRPr>
      </a:lvl2pPr>
      <a:lvl3pPr marL="914295" algn="l" defTabSz="914295" rtl="0" eaLnBrk="1" latinLnBrk="0" hangingPunct="1">
        <a:defRPr sz="1900" kern="1200">
          <a:solidFill>
            <a:schemeClr val="tx1"/>
          </a:solidFill>
          <a:latin typeface="+mn-lt"/>
          <a:ea typeface="+mn-ea"/>
          <a:cs typeface="+mn-cs"/>
        </a:defRPr>
      </a:lvl3pPr>
      <a:lvl4pPr marL="1371435" algn="l" defTabSz="914295" rtl="0" eaLnBrk="1" latinLnBrk="0" hangingPunct="1">
        <a:defRPr sz="1900" kern="1200">
          <a:solidFill>
            <a:schemeClr val="tx1"/>
          </a:solidFill>
          <a:latin typeface="+mn-lt"/>
          <a:ea typeface="+mn-ea"/>
          <a:cs typeface="+mn-cs"/>
        </a:defRPr>
      </a:lvl4pPr>
      <a:lvl5pPr marL="1828584" algn="l" defTabSz="914295" rtl="0" eaLnBrk="1" latinLnBrk="0" hangingPunct="1">
        <a:defRPr sz="1900" kern="1200">
          <a:solidFill>
            <a:schemeClr val="tx1"/>
          </a:solidFill>
          <a:latin typeface="+mn-lt"/>
          <a:ea typeface="+mn-ea"/>
          <a:cs typeface="+mn-cs"/>
        </a:defRPr>
      </a:lvl5pPr>
      <a:lvl6pPr marL="2285730" algn="l" defTabSz="914295" rtl="0" eaLnBrk="1" latinLnBrk="0" hangingPunct="1">
        <a:defRPr sz="1900" kern="1200">
          <a:solidFill>
            <a:schemeClr val="tx1"/>
          </a:solidFill>
          <a:latin typeface="+mn-lt"/>
          <a:ea typeface="+mn-ea"/>
          <a:cs typeface="+mn-cs"/>
        </a:defRPr>
      </a:lvl6pPr>
      <a:lvl7pPr marL="2742876" algn="l" defTabSz="914295" rtl="0" eaLnBrk="1" latinLnBrk="0" hangingPunct="1">
        <a:defRPr sz="1900" kern="1200">
          <a:solidFill>
            <a:schemeClr val="tx1"/>
          </a:solidFill>
          <a:latin typeface="+mn-lt"/>
          <a:ea typeface="+mn-ea"/>
          <a:cs typeface="+mn-cs"/>
        </a:defRPr>
      </a:lvl7pPr>
      <a:lvl8pPr marL="3200019" algn="l" defTabSz="914295" rtl="0" eaLnBrk="1" latinLnBrk="0" hangingPunct="1">
        <a:defRPr sz="1900" kern="1200">
          <a:solidFill>
            <a:schemeClr val="tx1"/>
          </a:solidFill>
          <a:latin typeface="+mn-lt"/>
          <a:ea typeface="+mn-ea"/>
          <a:cs typeface="+mn-cs"/>
        </a:defRPr>
      </a:lvl8pPr>
      <a:lvl9pPr marL="3657165" algn="l" defTabSz="91429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image" Target="../media/image3.tiff"/><Relationship Id="rId7" Type="http://schemas.openxmlformats.org/officeDocument/2006/relationships/image" Target="../media/image4.tiff"/><Relationship Id="rId8" Type="http://schemas.openxmlformats.org/officeDocument/2006/relationships/image" Target="../media/image5.tiff"/><Relationship Id="rId9" Type="http://schemas.openxmlformats.org/officeDocument/2006/relationships/image" Target="../media/image6.tiff"/><Relationship Id="rId10" Type="http://schemas.openxmlformats.org/officeDocument/2006/relationships/image" Target="../media/image7.tiff"/><Relationship Id="rId11"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rgbClr val="2D3C50"/>
        </a:solidFill>
        <a:effectLst/>
      </p:bgPr>
    </p:bg>
    <p:spTree>
      <p:nvGrpSpPr>
        <p:cNvPr id="1" name=""/>
        <p:cNvGrpSpPr/>
        <p:nvPr/>
      </p:nvGrpSpPr>
      <p:grpSpPr>
        <a:xfrm>
          <a:off x="0" y="0"/>
          <a:ext cx="0" cy="0"/>
          <a:chOff x="0" y="0"/>
          <a:chExt cx="0" cy="0"/>
        </a:xfrm>
      </p:grpSpPr>
      <p:sp>
        <p:nvSpPr>
          <p:cNvPr id="28" name="Text Box 241"/>
          <p:cNvSpPr txBox="1">
            <a:spLocks noChangeArrowheads="1"/>
          </p:cNvSpPr>
          <p:nvPr/>
        </p:nvSpPr>
        <p:spPr bwMode="auto">
          <a:xfrm>
            <a:off x="628799" y="647707"/>
            <a:ext cx="38985527" cy="5742807"/>
          </a:xfrm>
          <a:prstGeom prst="snip2DiagRect">
            <a:avLst/>
          </a:prstGeom>
          <a:solidFill>
            <a:srgbClr val="E64B3C"/>
          </a:solidFill>
          <a:ln w="25400">
            <a:noFill/>
            <a:miter lim="800000"/>
          </a:ln>
        </p:spPr>
        <p:txBody>
          <a:bodyPr lIns="61165" tIns="30582" rIns="61165" bIns="30582" anchor="ctr"/>
          <a:lstStyle>
            <a:defPPr>
              <a:defRPr kern="1200" smtId="4294967295"/>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endParaRPr lang="en-US" altLang="zh-CN" sz="4500" b="1" i="1" u="sng" dirty="0">
              <a:solidFill>
                <a:schemeClr val="bg1"/>
              </a:solidFill>
              <a:latin typeface="Arial"/>
              <a:ea typeface="SimSun" pitchFamily="2" charset="-122"/>
              <a:cs typeface="Arial"/>
            </a:endParaRPr>
          </a:p>
        </p:txBody>
      </p:sp>
      <p:sp>
        <p:nvSpPr>
          <p:cNvPr id="70" name="Text Placeholder 5">
            <a:extLst>
              <a:ext uri="{FF2B5EF4-FFF2-40B4-BE49-F238E27FC236}">
                <a16:creationId xmlns:a16="http://schemas.microsoft.com/office/drawing/2014/main" xmlns:p15="http://schemas.microsoft.com/office/powerpoint/2012/main" xmlns:p14="http://schemas.microsoft.com/office/powerpoint/2010/main" xmlns="" id="{425621FB-070F-446E-BA36-4A66EBF8DEF2}"/>
              </a:ext>
            </a:extLst>
          </p:cNvPr>
          <p:cNvSpPr txBox="1"/>
          <p:nvPr/>
        </p:nvSpPr>
        <p:spPr>
          <a:xfrm>
            <a:off x="1197712" y="1219200"/>
            <a:ext cx="37847701" cy="2774248"/>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760638">
              <a:spcBef>
                <a:spcPct val="20000"/>
              </a:spcBef>
              <a:defRPr/>
            </a:pPr>
            <a:r>
              <a:rPr lang="en-US" sz="8500" b="1" dirty="0">
                <a:solidFill>
                  <a:srgbClr val="FFFF00"/>
                </a:solidFill>
                <a:effectLst/>
                <a:latin typeface="Arial"/>
                <a:cs typeface="Arial"/>
              </a:rPr>
              <a:t>The Effects of Chitosan on Resveratrol-loaded Zein Nanoparticles</a:t>
            </a:r>
          </a:p>
        </p:txBody>
      </p:sp>
      <p:sp>
        <p:nvSpPr>
          <p:cNvPr id="71" name="Text Placeholder 5">
            <a:extLst>
              <a:ext uri="{FF2B5EF4-FFF2-40B4-BE49-F238E27FC236}">
                <a16:creationId xmlns:a16="http://schemas.microsoft.com/office/drawing/2014/main" xmlns:p15="http://schemas.microsoft.com/office/powerpoint/2012/main" xmlns:p14="http://schemas.microsoft.com/office/powerpoint/2010/main" xmlns="" id="{3A3E55C8-5130-4258-80B1-064CE3FDB621}"/>
              </a:ext>
            </a:extLst>
          </p:cNvPr>
          <p:cNvSpPr txBox="1"/>
          <p:nvPr/>
        </p:nvSpPr>
        <p:spPr>
          <a:xfrm>
            <a:off x="3357562" y="2971800"/>
            <a:ext cx="33535938" cy="2733825"/>
          </a:xfrm>
          <a:prstGeom prst="rect">
            <a:avLst/>
          </a:prstGeom>
        </p:spPr>
        <p:txBody>
          <a:bodyPr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lnSpc>
                <a:spcPct val="90000"/>
              </a:lnSpc>
              <a:defRPr/>
            </a:pPr>
            <a:r>
              <a:rPr lang="en-US" sz="5700" dirty="0">
                <a:solidFill>
                  <a:schemeClr val="bg1"/>
                </a:solidFill>
                <a:effectLst/>
                <a:latin typeface="Arial"/>
                <a:cs typeface="Arial"/>
              </a:rPr>
              <a:t>Brian Sohn</a:t>
            </a:r>
          </a:p>
          <a:p>
            <a:pPr algn="ctr">
              <a:lnSpc>
                <a:spcPct val="90000"/>
              </a:lnSpc>
              <a:defRPr/>
            </a:pPr>
            <a:r>
              <a:rPr lang="en-US" sz="5700" i="1" dirty="0">
                <a:solidFill>
                  <a:schemeClr val="bg1"/>
                </a:solidFill>
                <a:effectLst/>
                <a:latin typeface="Arial"/>
                <a:cs typeface="Arial"/>
              </a:rPr>
              <a:t>Washington University in St. Louis</a:t>
            </a:r>
            <a:endParaRPr lang="en-US" sz="5700" dirty="0">
              <a:solidFill>
                <a:schemeClr val="bg1"/>
              </a:solidFill>
              <a:effectLst/>
              <a:latin typeface="Arial"/>
              <a:cs typeface="Arial"/>
            </a:endParaRPr>
          </a:p>
          <a:p>
            <a:pPr algn="ctr">
              <a:lnSpc>
                <a:spcPct val="90000"/>
              </a:lnSpc>
              <a:defRPr/>
            </a:pPr>
            <a:r>
              <a:rPr lang="en-US" sz="5700" dirty="0">
                <a:solidFill>
                  <a:schemeClr val="bg1"/>
                </a:solidFill>
                <a:effectLst/>
                <a:latin typeface="Arial"/>
                <a:cs typeface="Arial"/>
              </a:rPr>
              <a:t>Faculty Advisor: Professor </a:t>
            </a:r>
            <a:r>
              <a:rPr lang="en-US" sz="5700" dirty="0" smtClean="0">
                <a:solidFill>
                  <a:schemeClr val="bg1"/>
                </a:solidFill>
                <a:effectLst/>
                <a:latin typeface="Arial"/>
                <a:cs typeface="Arial"/>
              </a:rPr>
              <a:t>Youngsoo </a:t>
            </a:r>
            <a:r>
              <a:rPr lang="en-US" sz="5700" dirty="0">
                <a:solidFill>
                  <a:schemeClr val="bg1"/>
                </a:solidFill>
                <a:effectLst/>
                <a:latin typeface="Arial"/>
                <a:cs typeface="Arial"/>
              </a:rPr>
              <a:t>Lee, </a:t>
            </a:r>
            <a:r>
              <a:rPr lang="en-US" sz="5700" i="1" dirty="0">
                <a:solidFill>
                  <a:schemeClr val="bg1"/>
                </a:solidFill>
                <a:effectLst/>
                <a:latin typeface="Arial"/>
                <a:cs typeface="Arial"/>
              </a:rPr>
              <a:t>University in Illinois in Urbana-Champaign</a:t>
            </a:r>
          </a:p>
        </p:txBody>
      </p:sp>
      <p:sp>
        <p:nvSpPr>
          <p:cNvPr id="75" name="Rectangle 74">
            <a:extLst>
              <a:ext uri="{FF2B5EF4-FFF2-40B4-BE49-F238E27FC236}">
                <a16:creationId xmlns:a16="http://schemas.microsoft.com/office/drawing/2014/main" xmlns:p15="http://schemas.microsoft.com/office/powerpoint/2012/main" xmlns:p14="http://schemas.microsoft.com/office/powerpoint/2010/main" xmlns="" id="{C24D4BC5-5256-4C2E-B3FB-87EA69B63AF3}"/>
              </a:ext>
            </a:extLst>
          </p:cNvPr>
          <p:cNvSpPr/>
          <p:nvPr/>
        </p:nvSpPr>
        <p:spPr>
          <a:xfrm>
            <a:off x="605583" y="7556510"/>
            <a:ext cx="9222383" cy="15143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3" rIns="91429" bIns="45713" rtlCol="0" anchor="ctr"/>
          <a:lstStyle>
            <a:defPPr>
              <a:defRPr kern="1200" smtId="4294967295"/>
            </a:defPPr>
          </a:lstStyle>
          <a:p>
            <a:pPr algn="ctr"/>
            <a:endParaRPr lang="en-US" sz="9600" dirty="0">
              <a:latin typeface="Arial"/>
              <a:cs typeface="Arial"/>
            </a:endParaRPr>
          </a:p>
        </p:txBody>
      </p:sp>
      <p:sp>
        <p:nvSpPr>
          <p:cNvPr id="73" name="TextBox 19">
            <a:extLst>
              <a:ext uri="{FF2B5EF4-FFF2-40B4-BE49-F238E27FC236}">
                <a16:creationId xmlns:a16="http://schemas.microsoft.com/office/drawing/2014/main" xmlns:p15="http://schemas.microsoft.com/office/powerpoint/2012/main" xmlns:p14="http://schemas.microsoft.com/office/powerpoint/2010/main" xmlns="" id="{D5A32123-7974-4A0F-B8DF-6C82FB22F596}"/>
              </a:ext>
            </a:extLst>
          </p:cNvPr>
          <p:cNvSpPr txBox="1">
            <a:spLocks noChangeArrowheads="1"/>
          </p:cNvSpPr>
          <p:nvPr/>
        </p:nvSpPr>
        <p:spPr bwMode="auto">
          <a:xfrm>
            <a:off x="816569" y="7895773"/>
            <a:ext cx="8800411" cy="1486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3" rIns="91406" bIns="45703">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3200" dirty="0">
                <a:effectLst/>
                <a:cs typeface="Arial"/>
              </a:rPr>
              <a:t>Resveratrol is a naturally occurring polyphenolic compound showing health benefits, including anti-carcinogenic, anti-microbial, anti-HIV/AIDS, neuro-protective, and cardio-protective activities. It has been proposed as a promising dietary supplement or functional ingredient in foods to lower the prevalence of many chronic diseases. However, due to the molecule’s chemical instability, low bioavailability, and poor water solubility, its application was vastly limited. Therefore, extensive research has been conducted regarding microencapsulation of resveratrol. In this study, resveratrol was double encapsulated with zein, a prolamine protein found in maize, and chitosan, a hydrophilic, linear polysaccharide derived from chitin via a deacetylation reaction. Due to their biocompatible, biodegradable and nontoxic nature, both zein and chitosan are regarded as GRAS (Generally Recognized As Safe) materials for food applications. Many previous studies have already encapsulated resveratrol with zein and studied various properties of the nanoparticle. However, those approaches still suffer several issues such as resveratrol instability and low encapsulation efficacy. The aim of this study was to analyze the effects of an extra layer of chitosan on resveratrol-loaded zein nanoparticles.</a:t>
            </a:r>
          </a:p>
        </p:txBody>
      </p:sp>
      <p:sp>
        <p:nvSpPr>
          <p:cNvPr id="74" name="Rectangle 10">
            <a:extLst>
              <a:ext uri="{FF2B5EF4-FFF2-40B4-BE49-F238E27FC236}">
                <a16:creationId xmlns:a16="http://schemas.microsoft.com/office/drawing/2014/main" xmlns:p15="http://schemas.microsoft.com/office/powerpoint/2012/main" xmlns:p14="http://schemas.microsoft.com/office/powerpoint/2010/main" xmlns="" id="{4EDA12B6-07B5-44F9-8F8B-E1BE66469DB6}"/>
              </a:ext>
            </a:extLst>
          </p:cNvPr>
          <p:cNvSpPr>
            <a:spLocks noChangeArrowheads="1"/>
          </p:cNvSpPr>
          <p:nvPr/>
        </p:nvSpPr>
        <p:spPr bwMode="auto">
          <a:xfrm>
            <a:off x="605583" y="7056249"/>
            <a:ext cx="9222383" cy="824791"/>
          </a:xfrm>
          <a:prstGeom prst="snipRoundRect">
            <a:avLst>
              <a:gd name="adj1" fmla="val 0"/>
              <a:gd name="adj2" fmla="val 50000"/>
            </a:avLst>
          </a:prstGeom>
          <a:solidFill>
            <a:srgbClr val="3684A0"/>
          </a:solidFill>
          <a:ln w="12700">
            <a:noFill/>
            <a:miter lim="800000"/>
          </a:ln>
        </p:spPr>
        <p:txBody>
          <a:bodyPr wrap="none" lIns="274289" tIns="73146" rIns="274289" bIns="68558" anchor="ctr" anchorCtr="0"/>
          <a:lstStyle>
            <a:defPPr>
              <a:defRPr kern="1200" smtId="4294967295"/>
            </a:defPPr>
          </a:lstStyle>
          <a:p>
            <a:pPr defTabSz="4702029">
              <a:defRPr/>
            </a:pPr>
            <a:r>
              <a:rPr lang="en-US" sz="3500" b="1" dirty="0">
                <a:solidFill>
                  <a:schemeClr val="bg1"/>
                </a:solidFill>
                <a:effectLst/>
                <a:latin typeface="Arial"/>
                <a:cs typeface="Arial"/>
              </a:rPr>
              <a:t>Introduction</a:t>
            </a:r>
          </a:p>
        </p:txBody>
      </p:sp>
      <p:sp>
        <p:nvSpPr>
          <p:cNvPr id="79" name="Rectangle 78">
            <a:extLst>
              <a:ext uri="{FF2B5EF4-FFF2-40B4-BE49-F238E27FC236}">
                <a16:creationId xmlns:a16="http://schemas.microsoft.com/office/drawing/2014/main" xmlns:p15="http://schemas.microsoft.com/office/powerpoint/2012/main" xmlns:p14="http://schemas.microsoft.com/office/powerpoint/2010/main" xmlns="" id="{0F831EE1-8866-4A3E-8CAB-8624A11FF145}"/>
              </a:ext>
            </a:extLst>
          </p:cNvPr>
          <p:cNvSpPr/>
          <p:nvPr/>
        </p:nvSpPr>
        <p:spPr>
          <a:xfrm>
            <a:off x="598856" y="24180800"/>
            <a:ext cx="9222383" cy="6168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3" rIns="91429" bIns="45713" rtlCol="0" anchor="ctr"/>
          <a:lstStyle>
            <a:defPPr>
              <a:defRPr kern="1200" smtId="4294967295"/>
            </a:defPPr>
          </a:lstStyle>
          <a:p>
            <a:pPr algn="ctr"/>
            <a:endParaRPr lang="en-US" sz="9600" dirty="0">
              <a:latin typeface="Arial"/>
              <a:cs typeface="Arial"/>
            </a:endParaRPr>
          </a:p>
        </p:txBody>
      </p:sp>
      <p:sp>
        <p:nvSpPr>
          <p:cNvPr id="81" name="Rectangle 10">
            <a:extLst>
              <a:ext uri="{FF2B5EF4-FFF2-40B4-BE49-F238E27FC236}">
                <a16:creationId xmlns:a16="http://schemas.microsoft.com/office/drawing/2014/main" xmlns:p15="http://schemas.microsoft.com/office/powerpoint/2012/main" xmlns:p14="http://schemas.microsoft.com/office/powerpoint/2010/main" xmlns="" id="{868B6862-5CC5-4906-AC03-EA9661AD1346}"/>
              </a:ext>
            </a:extLst>
          </p:cNvPr>
          <p:cNvSpPr>
            <a:spLocks noChangeArrowheads="1"/>
          </p:cNvSpPr>
          <p:nvPr/>
        </p:nvSpPr>
        <p:spPr bwMode="auto">
          <a:xfrm>
            <a:off x="598856" y="23356010"/>
            <a:ext cx="9222383" cy="824791"/>
          </a:xfrm>
          <a:prstGeom prst="snipRoundRect">
            <a:avLst>
              <a:gd name="adj1" fmla="val 0"/>
              <a:gd name="adj2" fmla="val 50000"/>
            </a:avLst>
          </a:prstGeom>
          <a:solidFill>
            <a:srgbClr val="664F93"/>
          </a:solidFill>
          <a:ln w="12700">
            <a:noFill/>
            <a:miter lim="800000"/>
          </a:ln>
        </p:spPr>
        <p:txBody>
          <a:bodyPr wrap="none" lIns="274289" tIns="73146" rIns="274289" bIns="68558" anchor="ctr" anchorCtr="0"/>
          <a:lstStyle>
            <a:defPPr>
              <a:defRPr kern="1200" smtId="4294967295"/>
            </a:defPPr>
          </a:lstStyle>
          <a:p>
            <a:pPr defTabSz="4702029">
              <a:defRPr/>
            </a:pPr>
            <a:r>
              <a:rPr lang="en-US" sz="3500" b="1">
                <a:solidFill>
                  <a:schemeClr val="bg1"/>
                </a:solidFill>
                <a:effectLst/>
                <a:latin typeface="Arial"/>
                <a:cs typeface="Arial"/>
              </a:rPr>
              <a:t>Methodology</a:t>
            </a:r>
          </a:p>
        </p:txBody>
      </p:sp>
      <p:sp>
        <p:nvSpPr>
          <p:cNvPr id="85" name="Rectangle 84">
            <a:extLst>
              <a:ext uri="{FF2B5EF4-FFF2-40B4-BE49-F238E27FC236}">
                <a16:creationId xmlns:a16="http://schemas.microsoft.com/office/drawing/2014/main" xmlns:p15="http://schemas.microsoft.com/office/powerpoint/2012/main" xmlns:p14="http://schemas.microsoft.com/office/powerpoint/2010/main" xmlns="" id="{19BFD724-D51D-4DD6-A93A-40ABEA405C90}"/>
              </a:ext>
            </a:extLst>
          </p:cNvPr>
          <p:cNvSpPr/>
          <p:nvPr/>
        </p:nvSpPr>
        <p:spPr>
          <a:xfrm>
            <a:off x="30389689" y="19112788"/>
            <a:ext cx="9222383" cy="793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3" rIns="91429" bIns="45713" rtlCol="0" anchor="ctr"/>
          <a:lstStyle>
            <a:defPPr>
              <a:defRPr kern="1200" smtId="4294967295"/>
            </a:defPPr>
          </a:lstStyle>
          <a:p>
            <a:pPr algn="ctr"/>
            <a:endParaRPr lang="en-US" sz="9600">
              <a:latin typeface="Arial"/>
              <a:cs typeface="Arial"/>
            </a:endParaRPr>
          </a:p>
        </p:txBody>
      </p:sp>
      <p:sp>
        <p:nvSpPr>
          <p:cNvPr id="86" name="TextBox 19">
            <a:extLst>
              <a:ext uri="{FF2B5EF4-FFF2-40B4-BE49-F238E27FC236}">
                <a16:creationId xmlns:a16="http://schemas.microsoft.com/office/drawing/2014/main" xmlns:p15="http://schemas.microsoft.com/office/powerpoint/2012/main" xmlns:p14="http://schemas.microsoft.com/office/powerpoint/2010/main" xmlns="" id="{43D130FF-027B-433C-BF4F-A381B032C858}"/>
              </a:ext>
            </a:extLst>
          </p:cNvPr>
          <p:cNvSpPr txBox="1">
            <a:spLocks noChangeArrowheads="1"/>
          </p:cNvSpPr>
          <p:nvPr/>
        </p:nvSpPr>
        <p:spPr bwMode="auto">
          <a:xfrm>
            <a:off x="30600675" y="8132233"/>
            <a:ext cx="8800411" cy="52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3" rIns="91406" bIns="45703">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2500" dirty="0">
                <a:effectLst/>
                <a:cs typeface="Arial"/>
              </a:rPr>
              <a:t>Add your information, graphs and images to this section.</a:t>
            </a:r>
          </a:p>
        </p:txBody>
      </p:sp>
      <p:sp>
        <p:nvSpPr>
          <p:cNvPr id="91" name="Rectangle 90">
            <a:extLst>
              <a:ext uri="{FF2B5EF4-FFF2-40B4-BE49-F238E27FC236}">
                <a16:creationId xmlns:a16="http://schemas.microsoft.com/office/drawing/2014/main" xmlns:p15="http://schemas.microsoft.com/office/powerpoint/2012/main" xmlns:p14="http://schemas.microsoft.com/office/powerpoint/2010/main" xmlns="" id="{65D5CB20-8752-4D75-A601-0EEB3443D27F}"/>
              </a:ext>
            </a:extLst>
          </p:cNvPr>
          <p:cNvSpPr/>
          <p:nvPr/>
        </p:nvSpPr>
        <p:spPr>
          <a:xfrm>
            <a:off x="30391943" y="28422600"/>
            <a:ext cx="9222383" cy="1926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3" rIns="91429" bIns="45713" rtlCol="0" anchor="ctr"/>
          <a:lstStyle>
            <a:defPPr>
              <a:defRPr kern="1200" smtId="4294967295"/>
            </a:defPPr>
          </a:lstStyle>
          <a:p>
            <a:pPr algn="ctr"/>
            <a:endParaRPr lang="en-US" sz="9600">
              <a:latin typeface="Arial"/>
              <a:cs typeface="Arial"/>
            </a:endParaRPr>
          </a:p>
        </p:txBody>
      </p:sp>
      <p:sp>
        <p:nvSpPr>
          <p:cNvPr id="92" name="TextBox 19">
            <a:extLst>
              <a:ext uri="{FF2B5EF4-FFF2-40B4-BE49-F238E27FC236}">
                <a16:creationId xmlns:a16="http://schemas.microsoft.com/office/drawing/2014/main" xmlns:p15="http://schemas.microsoft.com/office/powerpoint/2012/main" xmlns:p14="http://schemas.microsoft.com/office/powerpoint/2010/main" xmlns="" id="{B4F3D693-DA0F-454D-94C0-CEAA07C14AE3}"/>
              </a:ext>
            </a:extLst>
          </p:cNvPr>
          <p:cNvSpPr txBox="1">
            <a:spLocks noChangeArrowheads="1"/>
          </p:cNvSpPr>
          <p:nvPr/>
        </p:nvSpPr>
        <p:spPr bwMode="auto">
          <a:xfrm>
            <a:off x="30637162" y="28575000"/>
            <a:ext cx="8800411" cy="156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3" rIns="91406" bIns="45703">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3200" dirty="0">
                <a:effectLst/>
                <a:cs typeface="Arial"/>
              </a:rPr>
              <a:t>This study would not have been possible without the help of </a:t>
            </a:r>
            <a:r>
              <a:rPr lang="en-US" sz="3200" dirty="0" smtClean="0">
                <a:effectLst/>
                <a:cs typeface="Arial"/>
              </a:rPr>
              <a:t>Dr. </a:t>
            </a:r>
            <a:r>
              <a:rPr lang="en-US" sz="3200" dirty="0" err="1" smtClean="0">
                <a:effectLst/>
                <a:cs typeface="Arial"/>
              </a:rPr>
              <a:t>Yiming</a:t>
            </a:r>
            <a:r>
              <a:rPr lang="en-US" sz="3200" dirty="0" smtClean="0">
                <a:effectLst/>
                <a:cs typeface="Arial"/>
              </a:rPr>
              <a:t> </a:t>
            </a:r>
            <a:r>
              <a:rPr lang="en-US" sz="3200" dirty="0" err="1" smtClean="0">
                <a:effectLst/>
                <a:cs typeface="Arial"/>
              </a:rPr>
              <a:t>Feng</a:t>
            </a:r>
            <a:r>
              <a:rPr lang="en-US" sz="3200" dirty="0" smtClean="0">
                <a:effectLst/>
                <a:cs typeface="Arial"/>
              </a:rPr>
              <a:t> and Professor Youngsoo Lee.</a:t>
            </a:r>
            <a:endParaRPr lang="en-US" sz="3200" dirty="0">
              <a:effectLst/>
              <a:cs typeface="Arial"/>
            </a:endParaRPr>
          </a:p>
        </p:txBody>
      </p:sp>
      <p:sp>
        <p:nvSpPr>
          <p:cNvPr id="93" name="Rectangle 10">
            <a:extLst>
              <a:ext uri="{FF2B5EF4-FFF2-40B4-BE49-F238E27FC236}">
                <a16:creationId xmlns:a16="http://schemas.microsoft.com/office/drawing/2014/main" xmlns:p15="http://schemas.microsoft.com/office/powerpoint/2012/main" xmlns:p14="http://schemas.microsoft.com/office/powerpoint/2010/main" xmlns="" id="{5EDC1F28-88BB-4DAD-9112-B4904B4A7E46}"/>
              </a:ext>
            </a:extLst>
          </p:cNvPr>
          <p:cNvSpPr>
            <a:spLocks noChangeArrowheads="1"/>
          </p:cNvSpPr>
          <p:nvPr/>
        </p:nvSpPr>
        <p:spPr bwMode="auto">
          <a:xfrm>
            <a:off x="30408562" y="27584400"/>
            <a:ext cx="9222383" cy="824791"/>
          </a:xfrm>
          <a:prstGeom prst="snipRoundRect">
            <a:avLst>
              <a:gd name="adj1" fmla="val 0"/>
              <a:gd name="adj2" fmla="val 46622"/>
            </a:avLst>
          </a:prstGeom>
          <a:solidFill>
            <a:schemeClr val="bg1">
              <a:lumMod val="50000"/>
            </a:schemeClr>
          </a:solidFill>
          <a:ln w="12700">
            <a:noFill/>
            <a:miter lim="800000"/>
          </a:ln>
        </p:spPr>
        <p:txBody>
          <a:bodyPr wrap="none" lIns="274289" tIns="73146" rIns="274289" bIns="68558" anchor="ctr" anchorCtr="0"/>
          <a:lstStyle>
            <a:defPPr>
              <a:defRPr kern="1200" smtId="4294967295"/>
            </a:defPPr>
          </a:lstStyle>
          <a:p>
            <a:pPr defTabSz="4702029">
              <a:defRPr/>
            </a:pPr>
            <a:r>
              <a:rPr lang="en-US" sz="3500" b="1">
                <a:solidFill>
                  <a:schemeClr val="bg1"/>
                </a:solidFill>
                <a:effectLst/>
                <a:latin typeface="Arial"/>
                <a:cs typeface="Arial"/>
              </a:rPr>
              <a:t>Acknowledgements</a:t>
            </a:r>
          </a:p>
        </p:txBody>
      </p:sp>
      <p:sp>
        <p:nvSpPr>
          <p:cNvPr id="25" name="TextBox 19">
            <a:extLst>
              <a:ext uri="{FF2B5EF4-FFF2-40B4-BE49-F238E27FC236}">
                <a16:creationId xmlns:a16="http://schemas.microsoft.com/office/drawing/2014/main" xmlns:p15="http://schemas.microsoft.com/office/powerpoint/2012/main" xmlns:p14="http://schemas.microsoft.com/office/powerpoint/2010/main" xmlns="" id="{16D6CE1D-7E3F-42CA-A7BD-5FA191CFE645}"/>
              </a:ext>
            </a:extLst>
          </p:cNvPr>
          <p:cNvSpPr txBox="1">
            <a:spLocks noChangeArrowheads="1"/>
          </p:cNvSpPr>
          <p:nvPr/>
        </p:nvSpPr>
        <p:spPr bwMode="auto">
          <a:xfrm>
            <a:off x="781285" y="24180800"/>
            <a:ext cx="8800411" cy="604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3" rIns="91406" bIns="45703">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545897" indent="-545897">
              <a:lnSpc>
                <a:spcPct val="110000"/>
              </a:lnSpc>
              <a:buFontTx/>
              <a:buChar char="•"/>
            </a:pPr>
            <a:r>
              <a:rPr lang="en-US" sz="3200" dirty="0">
                <a:effectLst/>
                <a:cs typeface="Arial"/>
              </a:rPr>
              <a:t>Preparation of Resveratrol-loaded Zein and Zein/Chitosan Nanoparticles using Antisolvent Procedure</a:t>
            </a:r>
          </a:p>
          <a:p>
            <a:pPr marL="545897" indent="-545897">
              <a:lnSpc>
                <a:spcPct val="110000"/>
              </a:lnSpc>
              <a:buFontTx/>
              <a:buChar char="•"/>
            </a:pPr>
            <a:r>
              <a:rPr lang="en-US" sz="3200" dirty="0">
                <a:effectLst/>
                <a:cs typeface="Arial"/>
              </a:rPr>
              <a:t>Particle Size </a:t>
            </a:r>
            <a:r>
              <a:rPr lang="en-US" sz="3200" dirty="0" smtClean="0">
                <a:effectLst/>
                <a:cs typeface="Arial"/>
              </a:rPr>
              <a:t>Measurements (DLS)</a:t>
            </a:r>
          </a:p>
          <a:p>
            <a:pPr marL="545897" indent="-545897">
              <a:lnSpc>
                <a:spcPct val="110000"/>
              </a:lnSpc>
              <a:buFontTx/>
              <a:buChar char="•"/>
            </a:pPr>
            <a:r>
              <a:rPr lang="en-US" sz="3200" dirty="0" smtClean="0">
                <a:effectLst/>
                <a:cs typeface="Arial"/>
              </a:rPr>
              <a:t>Zeta </a:t>
            </a:r>
            <a:r>
              <a:rPr lang="en-US" sz="3200" dirty="0">
                <a:effectLst/>
                <a:cs typeface="Arial"/>
              </a:rPr>
              <a:t>Potential </a:t>
            </a:r>
            <a:r>
              <a:rPr lang="en-US" sz="3200" dirty="0" smtClean="0">
                <a:effectLst/>
                <a:cs typeface="Arial"/>
              </a:rPr>
              <a:t>Measurements (Zeta Potential Analyzer)</a:t>
            </a:r>
            <a:endParaRPr lang="en-US" sz="3200" dirty="0">
              <a:effectLst/>
              <a:cs typeface="Arial"/>
            </a:endParaRPr>
          </a:p>
          <a:p>
            <a:pPr marL="545897" indent="-545897">
              <a:lnSpc>
                <a:spcPct val="110000"/>
              </a:lnSpc>
              <a:buFontTx/>
              <a:buChar char="•"/>
            </a:pPr>
            <a:r>
              <a:rPr lang="en-US" sz="3200" dirty="0">
                <a:effectLst/>
                <a:cs typeface="Arial"/>
              </a:rPr>
              <a:t>Scanning Electron Microscopy (SEM)</a:t>
            </a:r>
          </a:p>
          <a:p>
            <a:pPr marL="545897" indent="-545897">
              <a:lnSpc>
                <a:spcPct val="110000"/>
              </a:lnSpc>
              <a:buFontTx/>
              <a:buChar char="•"/>
            </a:pPr>
            <a:r>
              <a:rPr lang="en-US" sz="3200" dirty="0">
                <a:effectLst/>
                <a:cs typeface="Arial"/>
              </a:rPr>
              <a:t>X-Ray Diffraction (XRD)</a:t>
            </a:r>
          </a:p>
          <a:p>
            <a:pPr marL="545897" indent="-545897">
              <a:lnSpc>
                <a:spcPct val="110000"/>
              </a:lnSpc>
              <a:buFontTx/>
              <a:buChar char="•"/>
            </a:pPr>
            <a:r>
              <a:rPr lang="en-US" sz="3200" dirty="0">
                <a:effectLst/>
                <a:cs typeface="Arial"/>
              </a:rPr>
              <a:t>Encapsulation Efficiency Calculations using High Performance Liquid Chromatography (HPLC)</a:t>
            </a:r>
          </a:p>
        </p:txBody>
      </p:sp>
      <p:sp>
        <p:nvSpPr>
          <p:cNvPr id="26" name="Rectangle 25">
            <a:extLst>
              <a:ext uri="{FF2B5EF4-FFF2-40B4-BE49-F238E27FC236}">
                <a16:creationId xmlns:a16="http://schemas.microsoft.com/office/drawing/2014/main" xmlns:p15="http://schemas.microsoft.com/office/powerpoint/2012/main" xmlns:p14="http://schemas.microsoft.com/office/powerpoint/2010/main" xmlns="" id="{19BFD724-D51D-4DD6-A93A-40ABEA405C90}"/>
              </a:ext>
            </a:extLst>
          </p:cNvPr>
          <p:cNvSpPr/>
          <p:nvPr/>
        </p:nvSpPr>
        <p:spPr>
          <a:xfrm>
            <a:off x="10539866" y="7601662"/>
            <a:ext cx="19163393" cy="22747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3" rIns="91429" bIns="45713" rtlCol="0" anchor="ctr"/>
          <a:lstStyle>
            <a:defPPr>
              <a:defRPr kern="1200" smtId="4294967295"/>
            </a:defPPr>
          </a:lstStyle>
          <a:p>
            <a:pPr algn="ctr"/>
            <a:endParaRPr lang="en-US" sz="9600" dirty="0">
              <a:latin typeface="Arial"/>
              <a:cs typeface="Arial"/>
            </a:endParaRPr>
          </a:p>
        </p:txBody>
      </p:sp>
      <p:sp>
        <p:nvSpPr>
          <p:cNvPr id="27" name="Rectangle 10">
            <a:extLst>
              <a:ext uri="{FF2B5EF4-FFF2-40B4-BE49-F238E27FC236}">
                <a16:creationId xmlns:a16="http://schemas.microsoft.com/office/drawing/2014/main" xmlns:p15="http://schemas.microsoft.com/office/powerpoint/2012/main" xmlns:p14="http://schemas.microsoft.com/office/powerpoint/2010/main" xmlns="" id="{0BE282AE-183A-4D49-B152-23A5A101BEA6}"/>
              </a:ext>
            </a:extLst>
          </p:cNvPr>
          <p:cNvSpPr>
            <a:spLocks noChangeArrowheads="1"/>
          </p:cNvSpPr>
          <p:nvPr/>
        </p:nvSpPr>
        <p:spPr bwMode="auto">
          <a:xfrm>
            <a:off x="10539866" y="7101407"/>
            <a:ext cx="19163393" cy="794366"/>
          </a:xfrm>
          <a:prstGeom prst="snipRoundRect">
            <a:avLst>
              <a:gd name="adj1" fmla="val 0"/>
              <a:gd name="adj2" fmla="val 50000"/>
            </a:avLst>
          </a:prstGeom>
          <a:solidFill>
            <a:srgbClr val="3684A0"/>
          </a:solidFill>
          <a:ln w="12700">
            <a:noFill/>
            <a:miter lim="800000"/>
          </a:ln>
        </p:spPr>
        <p:txBody>
          <a:bodyPr wrap="none" lIns="274289" tIns="73146" rIns="274289" bIns="68558" anchor="ctr" anchorCtr="0"/>
          <a:lstStyle>
            <a:defPPr>
              <a:defRPr kern="1200" smtId="4294967295"/>
            </a:defPPr>
          </a:lstStyle>
          <a:p>
            <a:pPr defTabSz="4702029">
              <a:defRPr/>
            </a:pPr>
            <a:r>
              <a:rPr lang="en-US" sz="3500" b="1" dirty="0">
                <a:solidFill>
                  <a:schemeClr val="bg1"/>
                </a:solidFill>
                <a:effectLst/>
                <a:latin typeface="Arial"/>
                <a:cs typeface="Arial"/>
              </a:rPr>
              <a:t>Results</a:t>
            </a:r>
          </a:p>
        </p:txBody>
      </p:sp>
      <p:sp>
        <p:nvSpPr>
          <p:cNvPr id="29" name="TextBox 19">
            <a:extLst>
              <a:ext uri="{FF2B5EF4-FFF2-40B4-BE49-F238E27FC236}">
                <a16:creationId xmlns:a16="http://schemas.microsoft.com/office/drawing/2014/main" xmlns:p15="http://schemas.microsoft.com/office/powerpoint/2012/main" xmlns:p14="http://schemas.microsoft.com/office/powerpoint/2010/main" xmlns="" id="{16D6CE1D-7E3F-42CA-A7BD-5FA191CFE645}"/>
              </a:ext>
            </a:extLst>
          </p:cNvPr>
          <p:cNvSpPr txBox="1">
            <a:spLocks noChangeArrowheads="1"/>
          </p:cNvSpPr>
          <p:nvPr/>
        </p:nvSpPr>
        <p:spPr bwMode="auto">
          <a:xfrm>
            <a:off x="10779408" y="8142514"/>
            <a:ext cx="8800411" cy="52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3" rIns="91406" bIns="45703">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endParaRPr lang="en-US" sz="2500" dirty="0">
              <a:effectLst/>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207373652"/>
              </p:ext>
            </p:extLst>
          </p:nvPr>
        </p:nvGraphicFramePr>
        <p:xfrm>
          <a:off x="11282362" y="8305800"/>
          <a:ext cx="17678400" cy="2076996"/>
        </p:xfrm>
        <a:graphic>
          <a:graphicData uri="http://schemas.openxmlformats.org/drawingml/2006/table">
            <a:tbl>
              <a:tblPr firstRow="1" bandRow="1">
                <a:tableStyleId>{46F890A9-2807-4EBB-B81D-B2AA78EC7F39}</a:tableStyleId>
              </a:tblPr>
              <a:tblGrid>
                <a:gridCol w="3535680"/>
                <a:gridCol w="3535680"/>
                <a:gridCol w="3535680"/>
                <a:gridCol w="3535680"/>
                <a:gridCol w="3535680"/>
              </a:tblGrid>
              <a:tr h="0">
                <a:tc>
                  <a:txBody>
                    <a:bodyPr/>
                    <a:lstStyle/>
                    <a:p>
                      <a:pPr algn="ctr"/>
                      <a:endParaRPr lang="en-US" sz="2600" dirty="0">
                        <a:latin typeface="Arial"/>
                        <a:cs typeface="Arial"/>
                      </a:endParaRPr>
                    </a:p>
                  </a:txBody>
                  <a:tcPr marL="287451" marR="287451" marT="148046" marB="148046">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algn="ctr"/>
                      <a:r>
                        <a:rPr lang="en-US" sz="2600" dirty="0" smtClean="0">
                          <a:latin typeface="Arial"/>
                          <a:cs typeface="Arial"/>
                        </a:rPr>
                        <a:t>Sample Size</a:t>
                      </a:r>
                      <a:endParaRPr lang="en-US" sz="2600" dirty="0">
                        <a:latin typeface="Arial"/>
                        <a:cs typeface="Arial"/>
                      </a:endParaRPr>
                    </a:p>
                  </a:txBody>
                  <a:tcPr marL="287451" marR="287451" marT="148046" marB="148046">
                    <a:lnT w="6350" cap="flat" cmpd="sng" algn="ctr">
                      <a:solidFill>
                        <a:srgbClr val="000000"/>
                      </a:solidFill>
                      <a:prstDash val="solid"/>
                      <a:round/>
                      <a:headEnd type="none" w="med" len="med"/>
                      <a:tailEnd type="none" w="med" len="med"/>
                    </a:lnT>
                  </a:tcPr>
                </a:tc>
                <a:tc>
                  <a:txBody>
                    <a:bodyPr/>
                    <a:lstStyle/>
                    <a:p>
                      <a:pPr algn="ctr"/>
                      <a:r>
                        <a:rPr lang="en-US" sz="2600" dirty="0" smtClean="0">
                          <a:latin typeface="Arial"/>
                          <a:cs typeface="Arial"/>
                        </a:rPr>
                        <a:t>Mean</a:t>
                      </a:r>
                      <a:endParaRPr lang="en-US" sz="2600" dirty="0">
                        <a:latin typeface="Arial"/>
                        <a:cs typeface="Arial"/>
                      </a:endParaRPr>
                    </a:p>
                  </a:txBody>
                  <a:tcPr marL="287451" marR="287451" marT="148046" marB="148046">
                    <a:lnT w="6350" cap="flat" cmpd="sng" algn="ctr">
                      <a:solidFill>
                        <a:srgbClr val="000000"/>
                      </a:solidFill>
                      <a:prstDash val="solid"/>
                      <a:round/>
                      <a:headEnd type="none" w="med" len="med"/>
                      <a:tailEnd type="none" w="med" len="med"/>
                    </a:lnT>
                  </a:tcPr>
                </a:tc>
                <a:tc>
                  <a:txBody>
                    <a:bodyPr/>
                    <a:lstStyle/>
                    <a:p>
                      <a:pPr algn="ctr"/>
                      <a:r>
                        <a:rPr lang="en-US" sz="2600" dirty="0" smtClean="0">
                          <a:latin typeface="Arial"/>
                          <a:cs typeface="Arial"/>
                        </a:rPr>
                        <a:t>Standard D.</a:t>
                      </a:r>
                      <a:endParaRPr lang="en-US" sz="2600" dirty="0">
                        <a:latin typeface="Arial"/>
                        <a:cs typeface="Arial"/>
                      </a:endParaRPr>
                    </a:p>
                  </a:txBody>
                  <a:tcPr marL="287451" marR="287451" marT="148046" marB="148046">
                    <a:lnT w="6350" cap="flat" cmpd="sng" algn="ctr">
                      <a:solidFill>
                        <a:srgbClr val="000000"/>
                      </a:solidFill>
                      <a:prstDash val="solid"/>
                      <a:round/>
                      <a:headEnd type="none" w="med" len="med"/>
                      <a:tailEnd type="none" w="med" len="med"/>
                    </a:lnT>
                  </a:tcPr>
                </a:tc>
                <a:tc>
                  <a:txBody>
                    <a:bodyPr/>
                    <a:lstStyle/>
                    <a:p>
                      <a:pPr algn="ctr"/>
                      <a:r>
                        <a:rPr lang="en-US" sz="2600" dirty="0" smtClean="0">
                          <a:latin typeface="Arial"/>
                          <a:cs typeface="Arial"/>
                        </a:rPr>
                        <a:t>Variance</a:t>
                      </a:r>
                      <a:endParaRPr lang="en-US" sz="2600" dirty="0">
                        <a:latin typeface="Arial"/>
                        <a:cs typeface="Arial"/>
                      </a:endParaRPr>
                    </a:p>
                  </a:txBody>
                  <a:tcPr marL="287451" marR="287451" marT="148046" marB="148046">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tcPr>
                </a:tc>
              </a:tr>
              <a:tr h="0">
                <a:tc>
                  <a:txBody>
                    <a:bodyPr/>
                    <a:lstStyle/>
                    <a:p>
                      <a:pPr algn="ctr"/>
                      <a:r>
                        <a:rPr lang="en-US" sz="2600" b="1" dirty="0" smtClean="0">
                          <a:latin typeface="Arial"/>
                          <a:cs typeface="Arial"/>
                        </a:rPr>
                        <a:t>Zei</a:t>
                      </a:r>
                      <a:r>
                        <a:rPr lang="en-US" sz="2600" b="1" baseline="0" dirty="0" smtClean="0">
                          <a:latin typeface="Arial"/>
                          <a:cs typeface="Arial"/>
                        </a:rPr>
                        <a:t>n </a:t>
                      </a:r>
                      <a:r>
                        <a:rPr lang="en-US" sz="2600" b="1" dirty="0" smtClean="0">
                          <a:latin typeface="Arial"/>
                          <a:cs typeface="Arial"/>
                        </a:rPr>
                        <a:t>NPs</a:t>
                      </a:r>
                      <a:endParaRPr lang="en-US" sz="2600" b="1" dirty="0">
                        <a:latin typeface="Arial"/>
                        <a:cs typeface="Arial"/>
                      </a:endParaRPr>
                    </a:p>
                  </a:txBody>
                  <a:tcPr marL="287451" marR="287451" marT="148046" marB="14804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tcPr>
                </a:tc>
                <a:tc>
                  <a:txBody>
                    <a:bodyPr/>
                    <a:lstStyle/>
                    <a:p>
                      <a:pPr algn="ctr"/>
                      <a:r>
                        <a:rPr lang="en-US" sz="2600" dirty="0" smtClean="0">
                          <a:latin typeface="Arial"/>
                          <a:cs typeface="Arial"/>
                        </a:rPr>
                        <a:t>3</a:t>
                      </a:r>
                      <a:endParaRPr lang="en-US" sz="2600" dirty="0">
                        <a:latin typeface="Arial"/>
                        <a:cs typeface="Arial"/>
                      </a:endParaRPr>
                    </a:p>
                  </a:txBody>
                  <a:tcPr marL="287451" marR="287451" marT="148046" marB="14804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tcPr>
                </a:tc>
                <a:tc>
                  <a:txBody>
                    <a:bodyPr/>
                    <a:lstStyle/>
                    <a:p>
                      <a:pPr algn="ctr"/>
                      <a:r>
                        <a:rPr lang="en-US" sz="2600" dirty="0" smtClean="0">
                          <a:latin typeface="Arial"/>
                          <a:cs typeface="Arial"/>
                        </a:rPr>
                        <a:t>126.856 </a:t>
                      </a:r>
                      <a:r>
                        <a:rPr lang="en-US" sz="2600" i="1" dirty="0" smtClean="0">
                          <a:latin typeface="Arial"/>
                          <a:cs typeface="Arial"/>
                        </a:rPr>
                        <a:t>n</a:t>
                      </a:r>
                      <a:r>
                        <a:rPr lang="en-US" sz="2600" dirty="0" smtClean="0">
                          <a:latin typeface="Arial"/>
                          <a:cs typeface="Arial"/>
                        </a:rPr>
                        <a:t>m</a:t>
                      </a:r>
                      <a:endParaRPr lang="en-US" sz="2600" dirty="0">
                        <a:latin typeface="Arial"/>
                        <a:cs typeface="Arial"/>
                      </a:endParaRPr>
                    </a:p>
                  </a:txBody>
                  <a:tcPr marL="287451" marR="287451" marT="148046" marB="14804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tcPr>
                </a:tc>
                <a:tc>
                  <a:txBody>
                    <a:bodyPr/>
                    <a:lstStyle/>
                    <a:p>
                      <a:pPr algn="ctr"/>
                      <a:r>
                        <a:rPr lang="en-US" sz="2600" dirty="0" smtClean="0">
                          <a:latin typeface="Arial"/>
                          <a:cs typeface="Arial"/>
                        </a:rPr>
                        <a:t>11.075</a:t>
                      </a:r>
                      <a:endParaRPr lang="en-US" sz="2600" dirty="0">
                        <a:latin typeface="Arial"/>
                        <a:cs typeface="Arial"/>
                      </a:endParaRPr>
                    </a:p>
                  </a:txBody>
                  <a:tcPr marL="287451" marR="287451" marT="148046" marB="14804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tcPr>
                </a:tc>
                <a:tc>
                  <a:txBody>
                    <a:bodyPr/>
                    <a:lstStyle/>
                    <a:p>
                      <a:pPr algn="ctr"/>
                      <a:r>
                        <a:rPr lang="en-US" sz="2600" dirty="0" smtClean="0">
                          <a:latin typeface="Arial"/>
                          <a:cs typeface="Arial"/>
                        </a:rPr>
                        <a:t>122.661</a:t>
                      </a:r>
                      <a:endParaRPr lang="en-US" sz="2600" dirty="0">
                        <a:latin typeface="Arial"/>
                        <a:cs typeface="Arial"/>
                      </a:endParaRPr>
                    </a:p>
                  </a:txBody>
                  <a:tcPr marL="287451" marR="287451" marT="148046" marB="14804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tcPr>
                </a:tc>
              </a:tr>
              <a:tr h="0">
                <a:tc>
                  <a:txBody>
                    <a:bodyPr/>
                    <a:lstStyle/>
                    <a:p>
                      <a:pPr algn="ctr"/>
                      <a:r>
                        <a:rPr lang="en-US" sz="2600" b="1" dirty="0" smtClean="0">
                          <a:latin typeface="Arial"/>
                          <a:cs typeface="Arial"/>
                        </a:rPr>
                        <a:t>Zein/Chitosan</a:t>
                      </a:r>
                      <a:r>
                        <a:rPr lang="en-US" sz="2600" b="1" baseline="0" dirty="0" smtClean="0">
                          <a:latin typeface="Arial"/>
                          <a:cs typeface="Arial"/>
                        </a:rPr>
                        <a:t> NPs</a:t>
                      </a:r>
                      <a:endParaRPr lang="en-US" sz="2600" b="1" dirty="0">
                        <a:latin typeface="Arial"/>
                        <a:cs typeface="Arial"/>
                      </a:endParaRPr>
                    </a:p>
                  </a:txBody>
                  <a:tcPr marL="287451" marR="287451" marT="148046" marB="14804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a:r>
                        <a:rPr lang="en-US" sz="2600" dirty="0" smtClean="0">
                          <a:latin typeface="Arial"/>
                          <a:cs typeface="Arial"/>
                        </a:rPr>
                        <a:t>3</a:t>
                      </a:r>
                      <a:endParaRPr lang="en-US" sz="2600" dirty="0">
                        <a:latin typeface="Arial"/>
                        <a:cs typeface="Arial"/>
                      </a:endParaRPr>
                    </a:p>
                  </a:txBody>
                  <a:tcPr marL="287451" marR="287451" marT="148046" marB="14804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a:r>
                        <a:rPr lang="en-US" sz="2600" dirty="0" smtClean="0">
                          <a:latin typeface="Arial"/>
                          <a:cs typeface="Arial"/>
                        </a:rPr>
                        <a:t>86.957 </a:t>
                      </a:r>
                      <a:r>
                        <a:rPr lang="en-US" sz="2600" i="1" dirty="0" smtClean="0">
                          <a:latin typeface="Arial"/>
                          <a:cs typeface="Arial"/>
                        </a:rPr>
                        <a:t>n</a:t>
                      </a:r>
                      <a:r>
                        <a:rPr lang="en-US" sz="2600" dirty="0" smtClean="0">
                          <a:latin typeface="Arial"/>
                          <a:cs typeface="Arial"/>
                        </a:rPr>
                        <a:t>m</a:t>
                      </a:r>
                      <a:endParaRPr lang="en-US" sz="2600" dirty="0">
                        <a:latin typeface="Arial"/>
                        <a:cs typeface="Arial"/>
                      </a:endParaRPr>
                    </a:p>
                  </a:txBody>
                  <a:tcPr marL="287451" marR="287451" marT="148046" marB="14804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a:r>
                        <a:rPr lang="en-US" sz="2600" dirty="0" smtClean="0">
                          <a:latin typeface="Arial"/>
                          <a:cs typeface="Arial"/>
                        </a:rPr>
                        <a:t>8.515</a:t>
                      </a:r>
                      <a:endParaRPr lang="en-US" sz="2600" dirty="0">
                        <a:latin typeface="Arial"/>
                        <a:cs typeface="Arial"/>
                      </a:endParaRPr>
                    </a:p>
                  </a:txBody>
                  <a:tcPr marL="287451" marR="287451" marT="148046" marB="14804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a:r>
                        <a:rPr lang="en-US" sz="2600" dirty="0" smtClean="0">
                          <a:latin typeface="Arial"/>
                          <a:cs typeface="Arial"/>
                        </a:rPr>
                        <a:t>72.510</a:t>
                      </a:r>
                      <a:endParaRPr lang="en-US" sz="2600" dirty="0">
                        <a:latin typeface="Arial"/>
                        <a:cs typeface="Arial"/>
                      </a:endParaRPr>
                    </a:p>
                  </a:txBody>
                  <a:tcPr marL="287451" marR="287451" marT="148046" marB="14804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r>
            </a:tbl>
          </a:graphicData>
        </a:graphic>
      </p:graphicFrame>
      <p:graphicFrame>
        <p:nvGraphicFramePr>
          <p:cNvPr id="32" name="Chart 31"/>
          <p:cNvGraphicFramePr>
            <a:graphicFrameLocks noGrp="1"/>
          </p:cNvGraphicFramePr>
          <p:nvPr>
            <p:extLst>
              <p:ext uri="{D42A27DB-BD31-4B8C-83A1-F6EECF244321}">
                <p14:modId xmlns:p14="http://schemas.microsoft.com/office/powerpoint/2010/main" val="322012166"/>
              </p:ext>
            </p:extLst>
          </p:nvPr>
        </p:nvGraphicFramePr>
        <p:xfrm>
          <a:off x="19642478" y="20479657"/>
          <a:ext cx="9821239" cy="96955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p:cNvGraphicFramePr>
            <a:graphicFrameLocks noGrp="1"/>
          </p:cNvGraphicFramePr>
          <p:nvPr>
            <p:extLst>
              <p:ext uri="{D42A27DB-BD31-4B8C-83A1-F6EECF244321}">
                <p14:modId xmlns:p14="http://schemas.microsoft.com/office/powerpoint/2010/main" val="3953524513"/>
              </p:ext>
            </p:extLst>
          </p:nvPr>
        </p:nvGraphicFramePr>
        <p:xfrm>
          <a:off x="10825162" y="20497800"/>
          <a:ext cx="9102612" cy="9622971"/>
        </p:xfrm>
        <a:graphic>
          <a:graphicData uri="http://schemas.openxmlformats.org/drawingml/2006/chart">
            <c:chart xmlns:c="http://schemas.openxmlformats.org/drawingml/2006/chart" xmlns:r="http://schemas.openxmlformats.org/officeDocument/2006/relationships" r:id="rId4"/>
          </a:graphicData>
        </a:graphic>
      </p:graphicFrame>
      <p:sp>
        <p:nvSpPr>
          <p:cNvPr id="38" name="Rectangle 37">
            <a:extLst>
              <a:ext uri="{FF2B5EF4-FFF2-40B4-BE49-F238E27FC236}">
                <a16:creationId xmlns:a16="http://schemas.microsoft.com/office/drawing/2014/main" xmlns:p15="http://schemas.microsoft.com/office/powerpoint/2012/main" xmlns:p14="http://schemas.microsoft.com/office/powerpoint/2010/main" xmlns="" id="{C24D4BC5-5256-4C2E-B3FB-87EA69B63AF3}"/>
              </a:ext>
            </a:extLst>
          </p:cNvPr>
          <p:cNvSpPr/>
          <p:nvPr/>
        </p:nvSpPr>
        <p:spPr>
          <a:xfrm>
            <a:off x="30421886" y="7556510"/>
            <a:ext cx="9222383" cy="10208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3" rIns="91429" bIns="45713" rtlCol="0" anchor="ctr"/>
          <a:lstStyle>
            <a:defPPr>
              <a:defRPr kern="1200" smtId="4294967295"/>
            </a:defPPr>
          </a:lstStyle>
          <a:p>
            <a:pPr algn="ctr"/>
            <a:endParaRPr lang="en-US" sz="9600" dirty="0">
              <a:latin typeface="Arial"/>
              <a:cs typeface="Arial"/>
            </a:endParaRPr>
          </a:p>
        </p:txBody>
      </p:sp>
      <p:sp>
        <p:nvSpPr>
          <p:cNvPr id="39" name="Rectangle 10">
            <a:extLst>
              <a:ext uri="{FF2B5EF4-FFF2-40B4-BE49-F238E27FC236}">
                <a16:creationId xmlns:a16="http://schemas.microsoft.com/office/drawing/2014/main" xmlns:p15="http://schemas.microsoft.com/office/powerpoint/2012/main" xmlns:p14="http://schemas.microsoft.com/office/powerpoint/2010/main" xmlns="" id="{4EDA12B6-07B5-44F9-8F8B-E1BE66469DB6}"/>
              </a:ext>
            </a:extLst>
          </p:cNvPr>
          <p:cNvSpPr>
            <a:spLocks noChangeArrowheads="1"/>
          </p:cNvSpPr>
          <p:nvPr/>
        </p:nvSpPr>
        <p:spPr bwMode="auto">
          <a:xfrm>
            <a:off x="30421886" y="7056249"/>
            <a:ext cx="9222383" cy="824791"/>
          </a:xfrm>
          <a:prstGeom prst="snipRoundRect">
            <a:avLst>
              <a:gd name="adj1" fmla="val 0"/>
              <a:gd name="adj2" fmla="val 50000"/>
            </a:avLst>
          </a:prstGeom>
          <a:solidFill>
            <a:srgbClr val="3684A0"/>
          </a:solidFill>
          <a:ln w="12700">
            <a:noFill/>
            <a:miter lim="800000"/>
          </a:ln>
        </p:spPr>
        <p:txBody>
          <a:bodyPr wrap="none" lIns="274289" tIns="73146" rIns="274289" bIns="68558" anchor="ctr" anchorCtr="0"/>
          <a:lstStyle>
            <a:defPPr>
              <a:defRPr kern="1200" smtId="4294967295"/>
            </a:defPPr>
          </a:lstStyle>
          <a:p>
            <a:pPr defTabSz="4702029">
              <a:defRPr/>
            </a:pPr>
            <a:r>
              <a:rPr lang="en-US" sz="3500" b="1" dirty="0">
                <a:solidFill>
                  <a:schemeClr val="bg1"/>
                </a:solidFill>
                <a:effectLst/>
                <a:latin typeface="Arial"/>
                <a:cs typeface="Arial"/>
              </a:rPr>
              <a:t>Results</a:t>
            </a:r>
          </a:p>
        </p:txBody>
      </p:sp>
      <p:graphicFrame>
        <p:nvGraphicFramePr>
          <p:cNvPr id="40" name="Chart 39"/>
          <p:cNvGraphicFramePr>
            <a:graphicFrameLocks noGrp="1"/>
          </p:cNvGraphicFramePr>
          <p:nvPr>
            <p:extLst>
              <p:ext uri="{D42A27DB-BD31-4B8C-83A1-F6EECF244321}">
                <p14:modId xmlns:p14="http://schemas.microsoft.com/office/powerpoint/2010/main" val="4273390493"/>
              </p:ext>
            </p:extLst>
          </p:nvPr>
        </p:nvGraphicFramePr>
        <p:xfrm>
          <a:off x="30408563" y="8142514"/>
          <a:ext cx="9067800" cy="72498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52993821"/>
              </p:ext>
            </p:extLst>
          </p:nvPr>
        </p:nvGraphicFramePr>
        <p:xfrm>
          <a:off x="30865762" y="15544800"/>
          <a:ext cx="8383984" cy="2031276"/>
        </p:xfrm>
        <a:graphic>
          <a:graphicData uri="http://schemas.openxmlformats.org/drawingml/2006/table">
            <a:tbl>
              <a:tblPr firstRow="1" bandRow="1">
                <a:tableStyleId>{46F890A9-2807-4EBB-B81D-B2AA78EC7F39}</a:tableStyleId>
              </a:tblPr>
              <a:tblGrid>
                <a:gridCol w="3927191"/>
                <a:gridCol w="4456793"/>
              </a:tblGrid>
              <a:tr h="533400">
                <a:tc>
                  <a:txBody>
                    <a:bodyPr/>
                    <a:lstStyle/>
                    <a:p>
                      <a:pPr algn="ctr"/>
                      <a:endParaRPr lang="en-US" sz="2500" dirty="0">
                        <a:latin typeface="Arial"/>
                        <a:cs typeface="Arial"/>
                      </a:endParaRPr>
                    </a:p>
                  </a:txBody>
                  <a:tcPr marL="287451" marR="287451" marT="148046" marB="148046"/>
                </a:tc>
                <a:tc>
                  <a:txBody>
                    <a:bodyPr/>
                    <a:lstStyle/>
                    <a:p>
                      <a:pPr algn="ctr"/>
                      <a:r>
                        <a:rPr lang="en-US" sz="2500" dirty="0" smtClean="0">
                          <a:latin typeface="Arial"/>
                          <a:cs typeface="Arial"/>
                        </a:rPr>
                        <a:t>Encapsulation Efficiency</a:t>
                      </a:r>
                      <a:endParaRPr lang="en-US" sz="2500" dirty="0">
                        <a:latin typeface="Arial"/>
                        <a:cs typeface="Arial"/>
                      </a:endParaRPr>
                    </a:p>
                  </a:txBody>
                  <a:tcPr marL="287451" marR="287451" marT="148046" marB="148046"/>
                </a:tc>
              </a:tr>
              <a:tr h="533400">
                <a:tc>
                  <a:txBody>
                    <a:bodyPr/>
                    <a:lstStyle/>
                    <a:p>
                      <a:pPr algn="ctr"/>
                      <a:r>
                        <a:rPr lang="en-US" sz="2500" b="1" dirty="0" smtClean="0">
                          <a:latin typeface="Arial"/>
                          <a:cs typeface="Arial"/>
                        </a:rPr>
                        <a:t>Zein NPs</a:t>
                      </a:r>
                      <a:endParaRPr lang="en-US" sz="2500" b="1" dirty="0">
                        <a:latin typeface="Arial"/>
                        <a:cs typeface="Arial"/>
                      </a:endParaRPr>
                    </a:p>
                  </a:txBody>
                  <a:tcPr marL="287451" marR="287451" marT="148046" marB="148046">
                    <a:lnR w="6350" cap="flat" cmpd="sng" algn="ctr">
                      <a:solidFill>
                        <a:srgbClr val="000000"/>
                      </a:solidFill>
                      <a:prstDash val="solid"/>
                      <a:round/>
                      <a:headEnd type="none" w="med" len="med"/>
                      <a:tailEnd type="none" w="med" len="med"/>
                    </a:lnR>
                  </a:tcPr>
                </a:tc>
                <a:tc>
                  <a:txBody>
                    <a:bodyPr/>
                    <a:lstStyle/>
                    <a:p>
                      <a:pPr algn="ctr"/>
                      <a:r>
                        <a:rPr lang="en-US" sz="2500" b="0" dirty="0" smtClean="0">
                          <a:latin typeface="Arial"/>
                          <a:cs typeface="+mn-cs"/>
                        </a:rPr>
                        <a:t>45.05 ± 2.22% </a:t>
                      </a:r>
                      <a:endParaRPr lang="en-US" sz="2500" b="0" dirty="0">
                        <a:latin typeface="Arial"/>
                        <a:cs typeface="+mn-cs"/>
                      </a:endParaRPr>
                    </a:p>
                  </a:txBody>
                  <a:tcPr marL="287451" marR="287451" marT="148046" marB="148046">
                    <a:lnL w="6350" cap="flat" cmpd="sng" algn="ctr">
                      <a:solidFill>
                        <a:srgbClr val="000000"/>
                      </a:solidFill>
                      <a:prstDash val="solid"/>
                      <a:round/>
                      <a:headEnd type="none" w="med" len="med"/>
                      <a:tailEnd type="none" w="med" len="med"/>
                    </a:lnL>
                  </a:tcPr>
                </a:tc>
              </a:tr>
              <a:tr h="533400">
                <a:tc>
                  <a:txBody>
                    <a:bodyPr/>
                    <a:lstStyle/>
                    <a:p>
                      <a:pPr algn="ctr"/>
                      <a:r>
                        <a:rPr lang="en-US" sz="2500" b="1" dirty="0" smtClean="0">
                          <a:latin typeface="Arial"/>
                          <a:cs typeface="Arial"/>
                        </a:rPr>
                        <a:t>Zein/Chitosan</a:t>
                      </a:r>
                      <a:r>
                        <a:rPr lang="en-US" sz="2500" b="1" baseline="0" dirty="0" smtClean="0">
                          <a:latin typeface="Arial"/>
                          <a:cs typeface="Arial"/>
                        </a:rPr>
                        <a:t> NPs</a:t>
                      </a:r>
                      <a:endParaRPr lang="en-US" sz="2500" b="1" dirty="0">
                        <a:latin typeface="Arial"/>
                        <a:cs typeface="Arial"/>
                      </a:endParaRPr>
                    </a:p>
                  </a:txBody>
                  <a:tcPr marL="287451" marR="287451" marT="148046" marB="148046">
                    <a:lnR w="6350" cap="flat" cmpd="sng" algn="ctr">
                      <a:solidFill>
                        <a:srgbClr val="000000"/>
                      </a:solidFill>
                      <a:prstDash val="solid"/>
                      <a:round/>
                      <a:headEnd type="none" w="med" len="med"/>
                      <a:tailEnd type="none" w="med" len="med"/>
                    </a:lnR>
                  </a:tcPr>
                </a:tc>
                <a:tc>
                  <a:txBody>
                    <a:bodyPr/>
                    <a:lstStyle/>
                    <a:p>
                      <a:pPr marL="0" marR="0" indent="0" algn="ctr" defTabSz="914295" rtl="0" eaLnBrk="1" fontAlgn="auto" latinLnBrk="0" hangingPunct="1">
                        <a:lnSpc>
                          <a:spcPct val="100000"/>
                        </a:lnSpc>
                        <a:spcBef>
                          <a:spcPts val="0"/>
                        </a:spcBef>
                        <a:spcAft>
                          <a:spcPts val="0"/>
                        </a:spcAft>
                        <a:buClrTx/>
                        <a:buSzTx/>
                        <a:buFontTx/>
                        <a:buNone/>
                        <a:tabLst/>
                        <a:defRPr/>
                      </a:pPr>
                      <a:r>
                        <a:rPr lang="en-US" sz="2500" b="0" dirty="0" smtClean="0">
                          <a:latin typeface="Arial"/>
                          <a:cs typeface="+mn-cs"/>
                        </a:rPr>
                        <a:t>75.63 ± 5.59%</a:t>
                      </a:r>
                    </a:p>
                  </a:txBody>
                  <a:tcPr marL="287451" marR="287451" marT="148046" marB="148046">
                    <a:lnL w="6350" cap="flat" cmpd="sng" algn="ctr">
                      <a:solidFill>
                        <a:srgbClr val="000000"/>
                      </a:solidFill>
                      <a:prstDash val="solid"/>
                      <a:round/>
                      <a:headEnd type="none" w="med" len="med"/>
                      <a:tailEnd type="none" w="med" len="med"/>
                    </a:lnL>
                  </a:tcPr>
                </a:tc>
              </a:tr>
            </a:tbl>
          </a:graphicData>
        </a:graphic>
      </p:graphicFrame>
      <p:sp>
        <p:nvSpPr>
          <p:cNvPr id="42" name="TextBox 19">
            <a:extLst>
              <a:ext uri="{FF2B5EF4-FFF2-40B4-BE49-F238E27FC236}">
                <a16:creationId xmlns:a16="http://schemas.microsoft.com/office/drawing/2014/main" xmlns:p15="http://schemas.microsoft.com/office/powerpoint/2012/main" xmlns:p14="http://schemas.microsoft.com/office/powerpoint/2010/main" xmlns="" id="{B4F3D693-DA0F-454D-94C0-CEAA07C14AE3}"/>
              </a:ext>
            </a:extLst>
          </p:cNvPr>
          <p:cNvSpPr txBox="1">
            <a:spLocks noChangeArrowheads="1"/>
          </p:cNvSpPr>
          <p:nvPr/>
        </p:nvSpPr>
        <p:spPr bwMode="auto">
          <a:xfrm>
            <a:off x="30560962" y="19267264"/>
            <a:ext cx="8800411" cy="747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3" rIns="91406" bIns="45703">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457200" indent="-457200">
              <a:buFontTx/>
              <a:buChar char="•"/>
            </a:pPr>
            <a:r>
              <a:rPr lang="en-US" sz="3200" dirty="0" smtClean="0">
                <a:effectLst/>
                <a:cs typeface="Arial"/>
              </a:rPr>
              <a:t>Results from the DLS and HPLC suggest that an extra layer </a:t>
            </a:r>
            <a:r>
              <a:rPr lang="en-US" sz="3200" dirty="0">
                <a:effectLst/>
                <a:cs typeface="Arial"/>
              </a:rPr>
              <a:t>of chitosan on resveratrol-loaded zein </a:t>
            </a:r>
            <a:r>
              <a:rPr lang="en-US" sz="3200" dirty="0" smtClean="0">
                <a:effectLst/>
                <a:cs typeface="Arial"/>
              </a:rPr>
              <a:t>nanoparticles significantly </a:t>
            </a:r>
            <a:r>
              <a:rPr lang="en-US" sz="3200" dirty="0">
                <a:effectLst/>
                <a:cs typeface="Arial"/>
              </a:rPr>
              <a:t>decreased the particle size and increased the encapsulation efficiency of resveratrol. </a:t>
            </a:r>
            <a:endParaRPr lang="en-US" sz="3200" dirty="0" smtClean="0">
              <a:effectLst/>
              <a:cs typeface="Arial"/>
            </a:endParaRPr>
          </a:p>
          <a:p>
            <a:pPr marL="457200" indent="-457200">
              <a:buFontTx/>
              <a:buChar char="•"/>
            </a:pPr>
            <a:r>
              <a:rPr lang="en-US" sz="3200" dirty="0" smtClean="0">
                <a:effectLst/>
                <a:cs typeface="Arial"/>
              </a:rPr>
              <a:t>Small particle size may help increase the bioavailability of the nanoparticles. </a:t>
            </a:r>
          </a:p>
          <a:p>
            <a:pPr marL="457200" indent="-457200">
              <a:buFontTx/>
              <a:buChar char="•"/>
            </a:pPr>
            <a:r>
              <a:rPr lang="en-US" sz="3200" dirty="0" smtClean="0">
                <a:effectLst/>
                <a:cs typeface="Arial"/>
              </a:rPr>
              <a:t>High </a:t>
            </a:r>
            <a:r>
              <a:rPr lang="en-US" sz="3200" dirty="0">
                <a:effectLst/>
                <a:cs typeface="Arial"/>
              </a:rPr>
              <a:t>encapsulation </a:t>
            </a:r>
            <a:r>
              <a:rPr lang="en-US" sz="3200" dirty="0" smtClean="0">
                <a:effectLst/>
                <a:cs typeface="Arial"/>
              </a:rPr>
              <a:t>efficiency may help accommodate </a:t>
            </a:r>
            <a:r>
              <a:rPr lang="en-US" sz="3200" dirty="0">
                <a:effectLst/>
                <a:cs typeface="Arial"/>
              </a:rPr>
              <a:t>for the compound’s key </a:t>
            </a:r>
            <a:r>
              <a:rPr lang="en-US" sz="3200" dirty="0" smtClean="0">
                <a:effectLst/>
                <a:cs typeface="Arial"/>
              </a:rPr>
              <a:t>issues.</a:t>
            </a:r>
          </a:p>
          <a:p>
            <a:pPr marL="457200" indent="-457200">
              <a:buFontTx/>
              <a:buChar char="•"/>
            </a:pPr>
            <a:r>
              <a:rPr lang="en-US" sz="3200" dirty="0" smtClean="0">
                <a:effectLst/>
                <a:cs typeface="Arial"/>
              </a:rPr>
              <a:t>This </a:t>
            </a:r>
            <a:r>
              <a:rPr lang="en-US" sz="3200" dirty="0">
                <a:effectLst/>
                <a:cs typeface="Arial"/>
              </a:rPr>
              <a:t>study further highlights chitosan as a very promising coating material for microencapsulation of not only resveratrol but also potentially for various phenolic bioactive compounds.</a:t>
            </a:r>
          </a:p>
        </p:txBody>
      </p:sp>
      <p:pic>
        <p:nvPicPr>
          <p:cNvPr id="10" name="Picture 9" descr="zrc4_m10.tif"/>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1501962" y="15316200"/>
            <a:ext cx="5723999" cy="4320000"/>
          </a:xfrm>
          <a:prstGeom prst="rect">
            <a:avLst/>
          </a:prstGeom>
        </p:spPr>
      </p:pic>
      <p:pic>
        <p:nvPicPr>
          <p:cNvPr id="11" name="Picture 10" descr="zrc4_m04.tif"/>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7216961" y="15316201"/>
            <a:ext cx="5725600" cy="4319999"/>
          </a:xfrm>
          <a:prstGeom prst="rect">
            <a:avLst/>
          </a:prstGeom>
        </p:spPr>
      </p:pic>
      <p:pic>
        <p:nvPicPr>
          <p:cNvPr id="12" name="Picture 11" descr="zrc4_m03.tif"/>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2931961" y="15316200"/>
            <a:ext cx="5760000" cy="4320000"/>
          </a:xfrm>
          <a:prstGeom prst="rect">
            <a:avLst/>
          </a:prstGeom>
        </p:spPr>
      </p:pic>
      <p:pic>
        <p:nvPicPr>
          <p:cNvPr id="13" name="Picture 12" descr="zein-res_m05.tif"/>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11501962" y="10903201"/>
            <a:ext cx="5712000" cy="4283999"/>
          </a:xfrm>
          <a:prstGeom prst="rect">
            <a:avLst/>
          </a:prstGeom>
        </p:spPr>
      </p:pic>
      <p:pic>
        <p:nvPicPr>
          <p:cNvPr id="14" name="Picture 13" descr="zein-res_m04.tif"/>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7216962" y="10896600"/>
            <a:ext cx="5724000" cy="4293000"/>
          </a:xfrm>
          <a:prstGeom prst="rect">
            <a:avLst/>
          </a:prstGeom>
        </p:spPr>
      </p:pic>
      <p:pic>
        <p:nvPicPr>
          <p:cNvPr id="15" name="Picture 14" descr="zeinres_m06.jpg"/>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22936162" y="10903201"/>
            <a:ext cx="5760000" cy="4283999"/>
          </a:xfrm>
          <a:prstGeom prst="rect">
            <a:avLst/>
          </a:prstGeom>
        </p:spPr>
      </p:pic>
      <p:sp>
        <p:nvSpPr>
          <p:cNvPr id="49" name="Rectangle 10">
            <a:extLst>
              <a:ext uri="{FF2B5EF4-FFF2-40B4-BE49-F238E27FC236}">
                <a16:creationId xmlns:a16="http://schemas.microsoft.com/office/drawing/2014/main" xmlns:p15="http://schemas.microsoft.com/office/powerpoint/2012/main" xmlns:p14="http://schemas.microsoft.com/office/powerpoint/2010/main" xmlns="" id="{868B6862-5CC5-4906-AC03-EA9661AD1346}"/>
              </a:ext>
            </a:extLst>
          </p:cNvPr>
          <p:cNvSpPr>
            <a:spLocks noChangeArrowheads="1"/>
          </p:cNvSpPr>
          <p:nvPr/>
        </p:nvSpPr>
        <p:spPr bwMode="auto">
          <a:xfrm>
            <a:off x="30408562" y="18288000"/>
            <a:ext cx="9222383" cy="824791"/>
          </a:xfrm>
          <a:prstGeom prst="snipRoundRect">
            <a:avLst>
              <a:gd name="adj1" fmla="val 0"/>
              <a:gd name="adj2" fmla="val 50000"/>
            </a:avLst>
          </a:prstGeom>
          <a:solidFill>
            <a:srgbClr val="664F93"/>
          </a:solidFill>
          <a:ln w="12700">
            <a:noFill/>
            <a:miter lim="800000"/>
          </a:ln>
        </p:spPr>
        <p:txBody>
          <a:bodyPr wrap="none" lIns="274289" tIns="73146" rIns="274289" bIns="68558" anchor="ctr" anchorCtr="0"/>
          <a:lstStyle>
            <a:defPPr>
              <a:defRPr kern="1200" smtId="4294967295"/>
            </a:defPPr>
          </a:lstStyle>
          <a:p>
            <a:pPr defTabSz="4702029">
              <a:defRPr/>
            </a:pPr>
            <a:r>
              <a:rPr lang="en-US" sz="3500" b="1" dirty="0" smtClean="0">
                <a:solidFill>
                  <a:schemeClr val="bg1"/>
                </a:solidFill>
                <a:effectLst/>
                <a:latin typeface="Arial"/>
                <a:cs typeface="Arial"/>
              </a:rPr>
              <a:t>Conclusion</a:t>
            </a:r>
            <a:endParaRPr lang="en-US" sz="3500" b="1" dirty="0">
              <a:solidFill>
                <a:schemeClr val="bg1"/>
              </a:solidFill>
              <a:effectLst/>
              <a:latin typeface="Arial"/>
              <a:cs typeface="Arial"/>
            </a:endParaRPr>
          </a:p>
        </p:txBody>
      </p:sp>
      <p:sp>
        <p:nvSpPr>
          <p:cNvPr id="2" name="TextBox 1"/>
          <p:cNvSpPr txBox="1"/>
          <p:nvPr/>
        </p:nvSpPr>
        <p:spPr>
          <a:xfrm>
            <a:off x="11587162" y="19701302"/>
            <a:ext cx="17068800" cy="446276"/>
          </a:xfrm>
          <a:prstGeom prst="rect">
            <a:avLst/>
          </a:prstGeom>
          <a:noFill/>
        </p:spPr>
        <p:txBody>
          <a:bodyPr wrap="square" rtlCol="0">
            <a:spAutoFit/>
          </a:bodyPr>
          <a:lstStyle/>
          <a:p>
            <a:pPr algn="ctr"/>
            <a:r>
              <a:rPr lang="en-US" sz="2300" i="1" dirty="0" smtClean="0">
                <a:latin typeface="Arial"/>
                <a:cs typeface="Arial"/>
              </a:rPr>
              <a:t>Scanning Electron Microscopy (SEM) images of Zein Nanoparticles (top) and Zein/Chitosan Nanoparticles (bottom)</a:t>
            </a:r>
            <a:endParaRPr lang="en-US" sz="2300" i="1" dirty="0">
              <a:latin typeface="Arial"/>
              <a:cs typeface="Arial"/>
            </a:endParaRPr>
          </a:p>
        </p:txBody>
      </p:sp>
    </p:spTree>
  </p:cSld>
  <p:clrMapOvr>
    <a:masterClrMapping/>
  </p:clrMapOvr>
  <p:transition xmlns:p14="http://schemas.microsoft.com/office/powerpoint/2010/mai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ponderingpeacock|09-2018"/>
</p:tagLst>
</file>

<file path=ppt/theme/theme1.xml><?xml version="1.0" encoding="utf-8"?>
<a:theme xmlns:a="http://schemas.openxmlformats.org/drawingml/2006/main" name="Default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6118</TotalTime>
  <Words>528</Words>
  <Application>Microsoft Macintosh PowerPoint</Application>
  <PresentationFormat>Custom</PresentationFormat>
  <Paragraphs>53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Graphicsland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Brian Sohn</cp:lastModifiedBy>
  <cp:revision>125</cp:revision>
  <cp:lastPrinted>2018-10-18T19:43:18Z</cp:lastPrinted>
  <dcterms:modified xsi:type="dcterms:W3CDTF">2018-11-06T21:40:04Z</dcterms:modified>
  <cp:category>research posters template</cp:category>
</cp:coreProperties>
</file>